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1"/>
  </p:sldMasterIdLst>
  <p:notesMasterIdLst>
    <p:notesMasterId r:id="rId55"/>
  </p:notesMasterIdLst>
  <p:sldIdLst>
    <p:sldId id="256" r:id="rId12"/>
    <p:sldId id="257" r:id="rId13"/>
    <p:sldId id="258" r:id="rId14"/>
    <p:sldId id="315" r:id="rId15"/>
    <p:sldId id="322" r:id="rId16"/>
    <p:sldId id="323" r:id="rId17"/>
    <p:sldId id="262" r:id="rId18"/>
    <p:sldId id="339" r:id="rId19"/>
    <p:sldId id="324" r:id="rId20"/>
    <p:sldId id="325" r:id="rId21"/>
    <p:sldId id="340" r:id="rId22"/>
    <p:sldId id="327" r:id="rId23"/>
    <p:sldId id="341" r:id="rId24"/>
    <p:sldId id="329" r:id="rId25"/>
    <p:sldId id="342" r:id="rId26"/>
    <p:sldId id="331" r:id="rId27"/>
    <p:sldId id="333" r:id="rId28"/>
    <p:sldId id="332" r:id="rId29"/>
    <p:sldId id="335" r:id="rId30"/>
    <p:sldId id="334" r:id="rId31"/>
    <p:sldId id="336" r:id="rId32"/>
    <p:sldId id="337" r:id="rId33"/>
    <p:sldId id="338" r:id="rId34"/>
    <p:sldId id="266" r:id="rId35"/>
    <p:sldId id="281" r:id="rId36"/>
    <p:sldId id="282" r:id="rId37"/>
    <p:sldId id="283" r:id="rId38"/>
    <p:sldId id="284" r:id="rId39"/>
    <p:sldId id="270" r:id="rId40"/>
    <p:sldId id="319" r:id="rId41"/>
    <p:sldId id="320" r:id="rId42"/>
    <p:sldId id="321" r:id="rId43"/>
    <p:sldId id="273" r:id="rId44"/>
    <p:sldId id="350" r:id="rId45"/>
    <p:sldId id="351" r:id="rId46"/>
    <p:sldId id="352" r:id="rId47"/>
    <p:sldId id="353" r:id="rId48"/>
    <p:sldId id="354" r:id="rId49"/>
    <p:sldId id="276" r:id="rId50"/>
    <p:sldId id="309" r:id="rId51"/>
    <p:sldId id="310" r:id="rId52"/>
    <p:sldId id="311" r:id="rId53"/>
    <p:sldId id="278" r:id="rId54"/>
  </p:sldIdLst>
  <p:sldSz cx="9144000" cy="6858000" type="screen4x3"/>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2880" userDrawn="1">
          <p15:clr>
            <a:srgbClr val="A4A3A4"/>
          </p15:clr>
        </p15:guide>
        <p15:guide id="8"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2F4D57"/>
    <a:srgbClr val="022360"/>
    <a:srgbClr val="E73A1C"/>
    <a:srgbClr val="F23C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0" autoAdjust="0"/>
    <p:restoredTop sz="76125" autoAdjust="0"/>
  </p:normalViewPr>
  <p:slideViewPr>
    <p:cSldViewPr snapToGrid="0" snapToObjects="1">
      <p:cViewPr>
        <p:scale>
          <a:sx n="60" d="100"/>
          <a:sy n="60" d="100"/>
        </p:scale>
        <p:origin x="1508" y="148"/>
      </p:cViewPr>
      <p:guideLst>
        <p:guide pos="28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theme" Target="theme/theme1.xml"/><Relationship Id="rId5" Type="http://schemas.openxmlformats.org/officeDocument/2006/relationships/customXml" Target="../customXml/item5.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6285104986876637E-2"/>
          <c:y val="0.16134399606299213"/>
          <c:w val="0.81909645669291342"/>
          <c:h val="0.72015157480314962"/>
        </c:manualLayout>
      </c:layout>
      <c:barChart>
        <c:barDir val="col"/>
        <c:grouping val="clustered"/>
        <c:varyColors val="0"/>
        <c:ser>
          <c:idx val="0"/>
          <c:order val="0"/>
          <c:tx>
            <c:strRef>
              <c:f>Sheet1!$B$1</c:f>
              <c:strCache>
                <c:ptCount val="1"/>
                <c:pt idx="0">
                  <c:v>发放人数</c:v>
                </c:pt>
              </c:strCache>
            </c:strRef>
          </c:tx>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a:outerShdw blurRad="40000" dist="23000" dir="5400000" rotWithShape="0">
                <a:srgbClr val="000000">
                  <a:alpha val="35000"/>
                </a:srgbClr>
              </a:outerShdw>
            </a:effectLst>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5131</c:v>
                </c:pt>
                <c:pt idx="1">
                  <c:v>5563</c:v>
                </c:pt>
                <c:pt idx="2">
                  <c:v>5688</c:v>
                </c:pt>
                <c:pt idx="3">
                  <c:v>5650</c:v>
                </c:pt>
              </c:numCache>
            </c:numRef>
          </c:val>
          <c:extLst>
            <c:ext xmlns:c16="http://schemas.microsoft.com/office/drawing/2014/chart" uri="{C3380CC4-5D6E-409C-BE32-E72D297353CC}">
              <c16:uniqueId val="{00000000-6529-4526-A0BC-AED5EAB5D064}"/>
            </c:ext>
          </c:extLst>
        </c:ser>
        <c:dLbls>
          <c:showLegendKey val="0"/>
          <c:showVal val="0"/>
          <c:showCatName val="0"/>
          <c:showSerName val="0"/>
          <c:showPercent val="0"/>
          <c:showBubbleSize val="0"/>
        </c:dLbls>
        <c:gapWidth val="269"/>
        <c:overlap val="60"/>
        <c:axId val="1851159984"/>
        <c:axId val="1851160816"/>
      </c:barChart>
      <c:lineChart>
        <c:grouping val="stacked"/>
        <c:varyColors val="0"/>
        <c:ser>
          <c:idx val="1"/>
          <c:order val="1"/>
          <c:tx>
            <c:strRef>
              <c:f>Sheet1!$C$1</c:f>
              <c:strCache>
                <c:ptCount val="1"/>
                <c:pt idx="0">
                  <c:v>发放金额</c:v>
                </c:pt>
              </c:strCache>
            </c:strRef>
          </c:tx>
          <c:spPr>
            <a:ln w="31750" cap="rnd">
              <a:solidFill>
                <a:schemeClr val="accent2">
                  <a:tint val="77000"/>
                </a:schemeClr>
              </a:solidFill>
              <a:round/>
            </a:ln>
            <a:effectLst>
              <a:outerShdw blurRad="40000" dist="23000" dir="5400000" rotWithShape="0">
                <a:srgbClr val="000000">
                  <a:alpha val="35000"/>
                </a:srgbClr>
              </a:outerShdw>
            </a:effectLst>
          </c:spPr>
          <c:marker>
            <c:symbol val="circle"/>
            <c:size val="6"/>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w="12700">
                <a:solidFill>
                  <a:schemeClr val="lt2"/>
                </a:solidFill>
                <a:round/>
              </a:ln>
              <a:effectLst>
                <a:outerShdw blurRad="40000" dist="23000" dir="5400000" rotWithShape="0">
                  <a:srgbClr val="000000">
                    <a:alpha val="35000"/>
                  </a:srgbClr>
                </a:outerShdw>
              </a:effectLst>
            </c:spPr>
          </c:marker>
          <c:dLbls>
            <c:dLbl>
              <c:idx val="0"/>
              <c:layout>
                <c:manualLayout>
                  <c:x val="3.5931882205041843E-2"/>
                  <c:y val="5.450771273405321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29-4526-A0BC-AED5EAB5D064}"/>
                </c:ext>
              </c:extLst>
            </c:dLbl>
            <c:dLbl>
              <c:idx val="1"/>
              <c:layout>
                <c:manualLayout>
                  <c:x val="3.5931882205041843E-2"/>
                  <c:y val="2.725385636702611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529-4526-A0BC-AED5EAB5D064}"/>
                </c:ext>
              </c:extLst>
            </c:dLbl>
            <c:dLbl>
              <c:idx val="2"/>
              <c:layout>
                <c:manualLayout>
                  <c:x val="2.1958372458636681E-2"/>
                  <c:y val="1.36269281835132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29-4526-A0BC-AED5EAB5D064}"/>
                </c:ext>
              </c:extLst>
            </c:dLbl>
            <c:dLbl>
              <c:idx val="3"/>
              <c:layout>
                <c:manualLayout>
                  <c:x val="1.5969725424462896E-2"/>
                  <c:y val="4.08807845505399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529-4526-A0BC-AED5EAB5D06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Sheet1!$A$2:$A$5</c:f>
              <c:numCache>
                <c:formatCode>General</c:formatCode>
                <c:ptCount val="4"/>
                <c:pt idx="0">
                  <c:v>2012</c:v>
                </c:pt>
                <c:pt idx="1">
                  <c:v>2013</c:v>
                </c:pt>
                <c:pt idx="2">
                  <c:v>2014</c:v>
                </c:pt>
                <c:pt idx="3">
                  <c:v>2015</c:v>
                </c:pt>
              </c:numCache>
            </c:numRef>
          </c:cat>
          <c:val>
            <c:numRef>
              <c:f>Sheet1!$C$2:$C$5</c:f>
              <c:numCache>
                <c:formatCode>General</c:formatCode>
                <c:ptCount val="4"/>
                <c:pt idx="0">
                  <c:v>795.75</c:v>
                </c:pt>
                <c:pt idx="1">
                  <c:v>959.3</c:v>
                </c:pt>
                <c:pt idx="2">
                  <c:v>1122.4000000000001</c:v>
                </c:pt>
                <c:pt idx="3">
                  <c:v>1190</c:v>
                </c:pt>
              </c:numCache>
            </c:numRef>
          </c:val>
          <c:smooth val="0"/>
          <c:extLst>
            <c:ext xmlns:c16="http://schemas.microsoft.com/office/drawing/2014/chart" uri="{C3380CC4-5D6E-409C-BE32-E72D297353CC}">
              <c16:uniqueId val="{00000005-6529-4526-A0BC-AED5EAB5D064}"/>
            </c:ext>
          </c:extLst>
        </c:ser>
        <c:dLbls>
          <c:showLegendKey val="0"/>
          <c:showVal val="0"/>
          <c:showCatName val="0"/>
          <c:showSerName val="0"/>
          <c:showPercent val="0"/>
          <c:showBubbleSize val="0"/>
        </c:dLbls>
        <c:marker val="1"/>
        <c:smooth val="0"/>
        <c:axId val="1665539296"/>
        <c:axId val="1665541792"/>
      </c:lineChart>
      <c:valAx>
        <c:axId val="1851160816"/>
        <c:scaling>
          <c:orientation val="minMax"/>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51159984"/>
        <c:crosses val="autoZero"/>
        <c:crossBetween val="between"/>
      </c:valAx>
      <c:catAx>
        <c:axId val="1851159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51160816"/>
        <c:crosses val="autoZero"/>
        <c:auto val="1"/>
        <c:lblAlgn val="ctr"/>
        <c:lblOffset val="100"/>
        <c:noMultiLvlLbl val="0"/>
      </c:catAx>
      <c:valAx>
        <c:axId val="1665541792"/>
        <c:scaling>
          <c:orientation val="minMax"/>
          <c:max val="1200"/>
          <c:min val="500"/>
        </c:scaling>
        <c:delete val="0"/>
        <c:axPos val="r"/>
        <c:numFmt formatCode="_ [$¥-804]* #,##0&quot;万&quot;&quot;元&quot;\ ;_ [$¥-804]* \-#,##0_ ;_ [$¥-804]* &quot;-&quot;_ ;_ @_ "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65539296"/>
        <c:crosses val="max"/>
        <c:crossBetween val="between"/>
      </c:valAx>
      <c:catAx>
        <c:axId val="1665539296"/>
        <c:scaling>
          <c:orientation val="minMax"/>
        </c:scaling>
        <c:delete val="1"/>
        <c:axPos val="b"/>
        <c:numFmt formatCode="General" sourceLinked="1"/>
        <c:majorTickMark val="none"/>
        <c:minorTickMark val="none"/>
        <c:tickLblPos val="nextTo"/>
        <c:crossAx val="16655417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3E3E3E"/>
            </a:solidFill>
          </c:spPr>
          <c:dPt>
            <c:idx val="0"/>
            <c:bubble3D val="0"/>
            <c:spPr>
              <a:solidFill>
                <a:srgbClr val="3E3E3E"/>
              </a:solidFill>
              <a:ln w="19050">
                <a:noFill/>
              </a:ln>
              <a:effectLst/>
            </c:spPr>
            <c:extLst>
              <c:ext xmlns:c16="http://schemas.microsoft.com/office/drawing/2014/chart" uri="{C3380CC4-5D6E-409C-BE32-E72D297353CC}">
                <c16:uniqueId val="{00000001-DA48-420D-B550-1D36E8ED6655}"/>
              </c:ext>
            </c:extLst>
          </c:dPt>
          <c:dPt>
            <c:idx val="1"/>
            <c:bubble3D val="0"/>
            <c:spPr>
              <a:solidFill>
                <a:srgbClr val="3E3E3E"/>
              </a:solidFill>
              <a:ln w="19050">
                <a:noFill/>
              </a:ln>
              <a:effectLst/>
            </c:spPr>
            <c:extLst>
              <c:ext xmlns:c16="http://schemas.microsoft.com/office/drawing/2014/chart" uri="{C3380CC4-5D6E-409C-BE32-E72D297353CC}">
                <c16:uniqueId val="{00000003-DA48-420D-B550-1D36E8ED6655}"/>
              </c:ext>
            </c:extLst>
          </c:dPt>
          <c:cat>
            <c:strRef>
              <c:f>Sheet1!$A$2:$A$3</c:f>
              <c:strCache>
                <c:ptCount val="2"/>
                <c:pt idx="0">
                  <c:v>第一季度</c:v>
                </c:pt>
                <c:pt idx="1">
                  <c:v>第二季度</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DA48-420D-B550-1D36E8ED6655}"/>
            </c:ext>
          </c:extLst>
        </c:ser>
        <c:ser>
          <c:idx val="1"/>
          <c:order val="1"/>
          <c:tx>
            <c:strRef>
              <c:f>Sheet1!$C$1</c:f>
              <c:strCache>
                <c:ptCount val="1"/>
                <c:pt idx="0">
                  <c:v>列1</c:v>
                </c:pt>
              </c:strCache>
            </c:strRef>
          </c:tx>
          <c:dPt>
            <c:idx val="0"/>
            <c:bubble3D val="0"/>
            <c:spPr>
              <a:solidFill>
                <a:schemeClr val="accent4"/>
              </a:solidFill>
              <a:ln w="19050">
                <a:noFill/>
              </a:ln>
              <a:effectLst/>
            </c:spPr>
            <c:extLst>
              <c:ext xmlns:c16="http://schemas.microsoft.com/office/drawing/2014/chart" uri="{C3380CC4-5D6E-409C-BE32-E72D297353CC}">
                <c16:uniqueId val="{00000006-DA48-420D-B550-1D36E8ED6655}"/>
              </c:ext>
            </c:extLst>
          </c:dPt>
          <c:dPt>
            <c:idx val="1"/>
            <c:bubble3D val="0"/>
            <c:spPr>
              <a:noFill/>
              <a:ln w="19050">
                <a:noFill/>
              </a:ln>
              <a:effectLst/>
            </c:spPr>
            <c:extLst>
              <c:ext xmlns:c16="http://schemas.microsoft.com/office/drawing/2014/chart" uri="{C3380CC4-5D6E-409C-BE32-E72D297353CC}">
                <c16:uniqueId val="{00000008-DA48-420D-B550-1D36E8ED6655}"/>
              </c:ext>
            </c:extLst>
          </c:dPt>
          <c:cat>
            <c:strRef>
              <c:f>Sheet1!$A$2:$A$3</c:f>
              <c:strCache>
                <c:ptCount val="2"/>
                <c:pt idx="0">
                  <c:v>第一季度</c:v>
                </c:pt>
                <c:pt idx="1">
                  <c:v>第二季度</c:v>
                </c:pt>
              </c:strCache>
            </c:strRef>
          </c:cat>
          <c:val>
            <c:numRef>
              <c:f>Sheet1!$C$2:$C$3</c:f>
              <c:numCache>
                <c:formatCode>0%</c:formatCode>
                <c:ptCount val="2"/>
                <c:pt idx="0">
                  <c:v>0</c:v>
                </c:pt>
                <c:pt idx="1">
                  <c:v>1</c:v>
                </c:pt>
              </c:numCache>
            </c:numRef>
          </c:val>
          <c:extLst>
            <c:ext xmlns:c16="http://schemas.microsoft.com/office/drawing/2014/chart" uri="{C3380CC4-5D6E-409C-BE32-E72D297353CC}">
              <c16:uniqueId val="{00000009-DA48-420D-B550-1D36E8ED6655}"/>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3">
                  <a:lumMod val="50000"/>
                </a:schemeClr>
              </a:solidFill>
              <a:ln w="19050">
                <a:noFill/>
              </a:ln>
              <a:effectLst/>
            </c:spPr>
            <c:extLst>
              <c:ext xmlns:c16="http://schemas.microsoft.com/office/drawing/2014/chart" uri="{C3380CC4-5D6E-409C-BE32-E72D297353CC}">
                <c16:uniqueId val="{00000001-E6E7-48DF-A2E7-DE43137D2C64}"/>
              </c:ext>
            </c:extLst>
          </c:dPt>
          <c:dPt>
            <c:idx val="1"/>
            <c:bubble3D val="0"/>
            <c:spPr>
              <a:noFill/>
              <a:ln w="19050">
                <a:noFill/>
              </a:ln>
              <a:effectLst/>
            </c:spPr>
            <c:extLst>
              <c:ext xmlns:c16="http://schemas.microsoft.com/office/drawing/2014/chart" uri="{C3380CC4-5D6E-409C-BE32-E72D297353CC}">
                <c16:uniqueId val="{00000003-E6E7-48DF-A2E7-DE43137D2C64}"/>
              </c:ext>
            </c:extLst>
          </c:dPt>
          <c:cat>
            <c:strRef>
              <c:f>Sheet1!$A$2:$A$3</c:f>
              <c:strCache>
                <c:ptCount val="2"/>
                <c:pt idx="0">
                  <c:v>第一季度</c:v>
                </c:pt>
                <c:pt idx="1">
                  <c:v>第二季度</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4-E6E7-48DF-A2E7-DE43137D2C64}"/>
            </c:ext>
          </c:extLst>
        </c:ser>
        <c:ser>
          <c:idx val="1"/>
          <c:order val="1"/>
          <c:tx>
            <c:strRef>
              <c:f>Sheet1!$C$1</c:f>
              <c:strCache>
                <c:ptCount val="1"/>
                <c:pt idx="0">
                  <c:v>列1</c:v>
                </c:pt>
              </c:strCache>
            </c:strRef>
          </c:tx>
          <c:dPt>
            <c:idx val="0"/>
            <c:bubble3D val="0"/>
            <c:spPr>
              <a:solidFill>
                <a:schemeClr val="accent3"/>
              </a:solidFill>
              <a:ln w="19050">
                <a:noFill/>
              </a:ln>
              <a:effectLst/>
            </c:spPr>
            <c:extLst>
              <c:ext xmlns:c16="http://schemas.microsoft.com/office/drawing/2014/chart" uri="{C3380CC4-5D6E-409C-BE32-E72D297353CC}">
                <c16:uniqueId val="{00000006-E6E7-48DF-A2E7-DE43137D2C64}"/>
              </c:ext>
            </c:extLst>
          </c:dPt>
          <c:dPt>
            <c:idx val="1"/>
            <c:bubble3D val="0"/>
            <c:spPr>
              <a:noFill/>
              <a:ln w="19050">
                <a:noFill/>
              </a:ln>
              <a:effectLst/>
            </c:spPr>
            <c:extLst>
              <c:ext xmlns:c16="http://schemas.microsoft.com/office/drawing/2014/chart" uri="{C3380CC4-5D6E-409C-BE32-E72D297353CC}">
                <c16:uniqueId val="{00000008-E6E7-48DF-A2E7-DE43137D2C64}"/>
              </c:ext>
            </c:extLst>
          </c:dPt>
          <c:cat>
            <c:strRef>
              <c:f>Sheet1!$A$2:$A$3</c:f>
              <c:strCache>
                <c:ptCount val="2"/>
                <c:pt idx="0">
                  <c:v>第一季度</c:v>
                </c:pt>
                <c:pt idx="1">
                  <c:v>第二季度</c:v>
                </c:pt>
              </c:strCache>
            </c:strRef>
          </c:cat>
          <c:val>
            <c:numRef>
              <c:f>Sheet1!$C$2:$C$3</c:f>
              <c:numCache>
                <c:formatCode>0%</c:formatCode>
                <c:ptCount val="2"/>
                <c:pt idx="0">
                  <c:v>0.5</c:v>
                </c:pt>
                <c:pt idx="1">
                  <c:v>0.5</c:v>
                </c:pt>
              </c:numCache>
            </c:numRef>
          </c:val>
          <c:extLst>
            <c:ext xmlns:c16="http://schemas.microsoft.com/office/drawing/2014/chart" uri="{C3380CC4-5D6E-409C-BE32-E72D297353CC}">
              <c16:uniqueId val="{00000009-E6E7-48DF-A2E7-DE43137D2C64}"/>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6">
                  <a:lumMod val="50000"/>
                </a:schemeClr>
              </a:solidFill>
              <a:ln w="19050">
                <a:noFill/>
              </a:ln>
              <a:effectLst/>
            </c:spPr>
            <c:extLst>
              <c:ext xmlns:c16="http://schemas.microsoft.com/office/drawing/2014/chart" uri="{C3380CC4-5D6E-409C-BE32-E72D297353CC}">
                <c16:uniqueId val="{00000001-D66E-49DC-9AED-BBC515A375DE}"/>
              </c:ext>
            </c:extLst>
          </c:dPt>
          <c:dPt>
            <c:idx val="1"/>
            <c:bubble3D val="0"/>
            <c:spPr>
              <a:noFill/>
              <a:ln w="19050">
                <a:noFill/>
              </a:ln>
              <a:effectLst/>
            </c:spPr>
            <c:extLst>
              <c:ext xmlns:c16="http://schemas.microsoft.com/office/drawing/2014/chart" uri="{C3380CC4-5D6E-409C-BE32-E72D297353CC}">
                <c16:uniqueId val="{00000003-D66E-49DC-9AED-BBC515A375DE}"/>
              </c:ext>
            </c:extLst>
          </c:dPt>
          <c:cat>
            <c:strRef>
              <c:f>Sheet1!$A$2:$A$3</c:f>
              <c:strCache>
                <c:ptCount val="2"/>
                <c:pt idx="0">
                  <c:v>第一季度</c:v>
                </c:pt>
                <c:pt idx="1">
                  <c:v>第二季度</c:v>
                </c:pt>
              </c:strCache>
            </c:strRef>
          </c:cat>
          <c:val>
            <c:numRef>
              <c:f>Sheet1!$B$2:$B$3</c:f>
              <c:numCache>
                <c:formatCode>0%</c:formatCode>
                <c:ptCount val="2"/>
                <c:pt idx="0">
                  <c:v>0</c:v>
                </c:pt>
                <c:pt idx="1">
                  <c:v>1</c:v>
                </c:pt>
              </c:numCache>
            </c:numRef>
          </c:val>
          <c:extLst>
            <c:ext xmlns:c16="http://schemas.microsoft.com/office/drawing/2014/chart" uri="{C3380CC4-5D6E-409C-BE32-E72D297353CC}">
              <c16:uniqueId val="{00000004-D66E-49DC-9AED-BBC515A375DE}"/>
            </c:ext>
          </c:extLst>
        </c:ser>
        <c:ser>
          <c:idx val="1"/>
          <c:order val="1"/>
          <c:tx>
            <c:strRef>
              <c:f>Sheet1!$C$1</c:f>
              <c:strCache>
                <c:ptCount val="1"/>
                <c:pt idx="0">
                  <c:v>列1</c:v>
                </c:pt>
              </c:strCache>
            </c:strRef>
          </c:tx>
          <c:spPr>
            <a:solidFill>
              <a:srgbClr val="7B7B7B"/>
            </a:solidFill>
          </c:spPr>
          <c:dPt>
            <c:idx val="0"/>
            <c:bubble3D val="0"/>
            <c:spPr>
              <a:solidFill>
                <a:srgbClr val="7B7B7B"/>
              </a:solidFill>
              <a:ln w="19050">
                <a:noFill/>
              </a:ln>
              <a:effectLst/>
            </c:spPr>
            <c:extLst>
              <c:ext xmlns:c16="http://schemas.microsoft.com/office/drawing/2014/chart" uri="{C3380CC4-5D6E-409C-BE32-E72D297353CC}">
                <c16:uniqueId val="{00000006-D66E-49DC-9AED-BBC515A375DE}"/>
              </c:ext>
            </c:extLst>
          </c:dPt>
          <c:dPt>
            <c:idx val="1"/>
            <c:bubble3D val="0"/>
            <c:spPr>
              <a:solidFill>
                <a:srgbClr val="7B7B7B"/>
              </a:solidFill>
              <a:ln w="19050">
                <a:noFill/>
              </a:ln>
              <a:effectLst/>
            </c:spPr>
            <c:extLst>
              <c:ext xmlns:c16="http://schemas.microsoft.com/office/drawing/2014/chart" uri="{C3380CC4-5D6E-409C-BE32-E72D297353CC}">
                <c16:uniqueId val="{00000008-D66E-49DC-9AED-BBC515A375DE}"/>
              </c:ext>
            </c:extLst>
          </c:dPt>
          <c:cat>
            <c:strRef>
              <c:f>Sheet1!$A$2:$A$3</c:f>
              <c:strCache>
                <c:ptCount val="2"/>
                <c:pt idx="0">
                  <c:v>第一季度</c:v>
                </c:pt>
                <c:pt idx="1">
                  <c:v>第二季度</c:v>
                </c:pt>
              </c:strCache>
            </c:strRef>
          </c:cat>
          <c:val>
            <c:numRef>
              <c:f>Sheet1!$C$2:$C$3</c:f>
              <c:numCache>
                <c:formatCode>0%</c:formatCode>
                <c:ptCount val="2"/>
                <c:pt idx="0">
                  <c:v>1</c:v>
                </c:pt>
                <c:pt idx="1">
                  <c:v>0</c:v>
                </c:pt>
              </c:numCache>
            </c:numRef>
          </c:val>
          <c:extLst>
            <c:ext xmlns:c16="http://schemas.microsoft.com/office/drawing/2014/chart" uri="{C3380CC4-5D6E-409C-BE32-E72D297353CC}">
              <c16:uniqueId val="{00000009-D66E-49DC-9AED-BBC515A375DE}"/>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预算申请</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800</c:v>
                </c:pt>
                <c:pt idx="1">
                  <c:v>1608</c:v>
                </c:pt>
                <c:pt idx="2">
                  <c:v>1900</c:v>
                </c:pt>
                <c:pt idx="3">
                  <c:v>2000</c:v>
                </c:pt>
              </c:numCache>
            </c:numRef>
          </c:val>
          <c:extLst>
            <c:ext xmlns:c16="http://schemas.microsoft.com/office/drawing/2014/chart" uri="{C3380CC4-5D6E-409C-BE32-E72D297353CC}">
              <c16:uniqueId val="{00000000-8E34-4BFF-BF39-28F092CB8462}"/>
            </c:ext>
          </c:extLst>
        </c:ser>
        <c:dLbls>
          <c:showLegendKey val="0"/>
          <c:showVal val="0"/>
          <c:showCatName val="0"/>
          <c:showSerName val="0"/>
          <c:showPercent val="0"/>
          <c:showBubbleSize val="0"/>
        </c:dLbls>
        <c:gapWidth val="219"/>
        <c:overlap val="-27"/>
        <c:axId val="1579550080"/>
        <c:axId val="1579550912"/>
      </c:barChart>
      <c:barChart>
        <c:barDir val="col"/>
        <c:grouping val="clustered"/>
        <c:varyColors val="0"/>
        <c:ser>
          <c:idx val="1"/>
          <c:order val="1"/>
          <c:tx>
            <c:strRef>
              <c:f>Sheet1!$C$1</c:f>
              <c:strCache>
                <c:ptCount val="1"/>
                <c:pt idx="0">
                  <c:v>预算使用</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799.7</c:v>
                </c:pt>
                <c:pt idx="1">
                  <c:v>1599</c:v>
                </c:pt>
                <c:pt idx="2">
                  <c:v>1758</c:v>
                </c:pt>
              </c:numCache>
            </c:numRef>
          </c:val>
          <c:extLst>
            <c:ext xmlns:c16="http://schemas.microsoft.com/office/drawing/2014/chart" uri="{C3380CC4-5D6E-409C-BE32-E72D297353CC}">
              <c16:uniqueId val="{00000001-8E34-4BFF-BF39-28F092CB8462}"/>
            </c:ext>
          </c:extLst>
        </c:ser>
        <c:dLbls>
          <c:showLegendKey val="0"/>
          <c:showVal val="0"/>
          <c:showCatName val="0"/>
          <c:showSerName val="0"/>
          <c:showPercent val="0"/>
          <c:showBubbleSize val="0"/>
        </c:dLbls>
        <c:gapWidth val="219"/>
        <c:overlap val="-27"/>
        <c:axId val="1551662752"/>
        <c:axId val="1551660672"/>
      </c:barChart>
      <c:catAx>
        <c:axId val="157955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579550912"/>
        <c:crosses val="autoZero"/>
        <c:auto val="1"/>
        <c:lblAlgn val="ctr"/>
        <c:lblOffset val="100"/>
        <c:noMultiLvlLbl val="0"/>
      </c:catAx>
      <c:valAx>
        <c:axId val="157955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579550080"/>
        <c:crosses val="autoZero"/>
        <c:crossBetween val="between"/>
      </c:valAx>
      <c:valAx>
        <c:axId val="1551660672"/>
        <c:scaling>
          <c:orientation val="minMax"/>
          <c:max val="25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551662752"/>
        <c:crosses val="max"/>
        <c:crossBetween val="between"/>
      </c:valAx>
      <c:catAx>
        <c:axId val="1551662752"/>
        <c:scaling>
          <c:orientation val="minMax"/>
        </c:scaling>
        <c:delete val="1"/>
        <c:axPos val="b"/>
        <c:numFmt formatCode="General" sourceLinked="1"/>
        <c:majorTickMark val="out"/>
        <c:minorTickMark val="none"/>
        <c:tickLblPos val="nextTo"/>
        <c:crossAx val="15516606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[3、培训.xlsx]3.12.成效!数据透视表15</c:name>
    <c:fmtId val="-1"/>
  </c:pivotSource>
  <c:chart>
    <c:autoTitleDeleted val="1"/>
    <c:pivotFmts>
      <c:pivotFmt>
        <c:idx val="0"/>
      </c:pivotFmt>
      <c:pivotFmt>
        <c:idx val="1"/>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2"/>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0.22222211286089241"/>
              <c:y val="3.24072251385243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3C9F0CA0-4B56-4AD2-BB32-E953EC60953A}"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94292B38-46E2-4980-A734-BA8482C3F39D}"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E30A70D4-2234-4A5A-8749-9B33C53602AB}"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9186111111111107"/>
                  <c:h val="0.13935185185185184"/>
                </c:manualLayout>
              </c15:layout>
              <c15:dlblFieldTable/>
              <c15:showDataLabelsRange val="0"/>
            </c:ext>
          </c:extLst>
        </c:dLbl>
      </c:pivotFmt>
      <c:pivotFmt>
        <c:idx val="3"/>
        <c:spPr>
          <a:solidFill>
            <a:schemeClr val="accent6"/>
          </a:solidFill>
          <a:ln w="19050">
            <a:solidFill>
              <a:schemeClr val="lt1"/>
            </a:solid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807EABE-2EDF-4617-99FB-E534271AF09F}"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C3D1414-BDEE-438F-BA5C-12E42E2A97A9}"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10115111-6C0D-4DDB-A4FD-62AFE4B04A63}"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
        <c:idx val="4"/>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1.3888888888888889E-3"/>
              <c:y val="6.9444626713327462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2533E9E0-D84E-411D-9A86-0BC26E92D257}"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BACECDE-6CA1-4978-974D-E7D31943D904}"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65002AB2-EA94-486B-BCC6-2D06D97F9256}"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2797222222222222"/>
                  <c:h val="0.13935185185185184"/>
                </c:manualLayout>
              </c15:layout>
              <c15:dlblFieldTable/>
              <c15:showDataLabelsRange val="0"/>
            </c:ext>
          </c:extLst>
        </c:dLbl>
      </c:pivotFmt>
      <c:pivotFmt>
        <c:idx val="5"/>
        <c:spPr>
          <a:solidFill>
            <a:schemeClr val="accent6"/>
          </a:solidFill>
          <a:ln w="19050">
            <a:solidFill>
              <a:schemeClr val="lt1"/>
            </a:solid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6"/>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8.3333333333333332E-3"/>
              <c:y val="0"/>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5E0BA07-A85C-4371-861C-7F35D8473BA9}"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73BFACCA-65E2-49E0-A625-7572E3C85E42}"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C5CA18B1-DAD1-45A0-98BD-D20448316239}"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
        <c:idx val="7"/>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8"/>
        <c:spPr>
          <a:solidFill>
            <a:schemeClr val="accent6"/>
          </a:solidFill>
          <a:ln w="19050">
            <a:solidFill>
              <a:schemeClr val="lt1"/>
            </a:solid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807EABE-2EDF-4617-99FB-E534271AF09F}"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C3D1414-BDEE-438F-BA5C-12E42E2A97A9}"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10115111-6C0D-4DDB-A4FD-62AFE4B04A63}"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
        <c:idx val="9"/>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1.3888888888888889E-3"/>
              <c:y val="6.9444626713327462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2533E9E0-D84E-411D-9A86-0BC26E92D257}"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BACECDE-6CA1-4978-974D-E7D31943D904}"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65002AB2-EA94-486B-BCC6-2D06D97F9256}"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2797222222222222"/>
                  <c:h val="0.13935185185185184"/>
                </c:manualLayout>
              </c15:layout>
              <c15:dlblFieldTable/>
              <c15:showDataLabelsRange val="0"/>
            </c:ext>
          </c:extLst>
        </c:dLbl>
      </c:pivotFmt>
      <c:pivotFmt>
        <c:idx val="10"/>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0.22222211286089241"/>
              <c:y val="3.24072251385243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3C9F0CA0-4B56-4AD2-BB32-E953EC60953A}"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94292B38-46E2-4980-A734-BA8482C3F39D}"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E30A70D4-2234-4A5A-8749-9B33C53602AB}"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9186111111111107"/>
                  <c:h val="0.13935185185185184"/>
                </c:manualLayout>
              </c15:layout>
              <c15:dlblFieldTable/>
              <c15:showDataLabelsRange val="0"/>
            </c:ext>
          </c:extLst>
        </c:dLbl>
      </c:pivotFmt>
      <c:pivotFmt>
        <c:idx val="11"/>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8.3333333333333332E-3"/>
              <c:y val="0"/>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5E0BA07-A85C-4371-861C-7F35D8473BA9}"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73BFACCA-65E2-49E0-A625-7572E3C85E42}"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C5CA18B1-DAD1-45A0-98BD-D20448316239}"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
        <c:idx val="12"/>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13"/>
        <c:spPr>
          <a:solidFill>
            <a:schemeClr val="accent6"/>
          </a:solidFill>
          <a:ln w="19050">
            <a:solidFill>
              <a:schemeClr val="lt1"/>
            </a:solid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807EABE-2EDF-4617-99FB-E534271AF09F}"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C3D1414-BDEE-438F-BA5C-12E42E2A97A9}"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10115111-6C0D-4DDB-A4FD-62AFE4B04A63}"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
        <c:idx val="14"/>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1.3888888888888889E-3"/>
              <c:y val="6.9444626713327462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2533E9E0-D84E-411D-9A86-0BC26E92D257}"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0BACECDE-6CA1-4978-974D-E7D31943D904}"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65002AB2-EA94-486B-BCC6-2D06D97F9256}"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2797222222222222"/>
                  <c:h val="0.13935185185185184"/>
                </c:manualLayout>
              </c15:layout>
              <c15:dlblFieldTable/>
              <c15:showDataLabelsRange val="0"/>
            </c:ext>
          </c:extLst>
        </c:dLbl>
      </c:pivotFmt>
      <c:pivotFmt>
        <c:idx val="15"/>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0.22222211286089241"/>
              <c:y val="3.24072251385243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3C9F0CA0-4B56-4AD2-BB32-E953EC60953A}"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94292B38-46E2-4980-A734-BA8482C3F39D}"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E30A70D4-2234-4A5A-8749-9B33C53602AB}"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9186111111111107"/>
                  <c:h val="0.13935185185185184"/>
                </c:manualLayout>
              </c15:layout>
              <c15:dlblFieldTable/>
              <c15:showDataLabelsRange val="0"/>
            </c:ext>
          </c:extLst>
        </c:dLbl>
      </c:pivotFmt>
      <c:pivotFmt>
        <c:idx val="16"/>
        <c:spPr>
          <a:solidFill>
            <a:schemeClr val="accent6"/>
          </a:solidFill>
          <a:ln w="19050">
            <a:solidFill>
              <a:schemeClr val="lt1"/>
            </a:solidFill>
          </a:ln>
          <a:effectLst>
            <a:outerShdw blurRad="63500" sx="102000" sy="102000" algn="ctr" rotWithShape="0">
              <a:prstClr val="black">
                <a:alpha val="20000"/>
              </a:prstClr>
            </a:outerShdw>
          </a:effectLst>
        </c:spPr>
        <c:dLbl>
          <c:idx val="0"/>
          <c:layout>
            <c:manualLayout>
              <c:x val="8.3333333333333332E-3"/>
              <c:y val="0"/>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5E0BA07-A85C-4371-861C-7F35D8473BA9}" type="CATEGORYNAME">
                  <a:rPr lang="zh-CN" altLang="en-US"/>
                  <a:pPr>
                    <a:defRPr sz="1000" b="1" i="0" u="none" strike="noStrike" kern="1200" spc="0" baseline="0">
                      <a:solidFill>
                        <a:schemeClr val="accent1"/>
                      </a:solidFill>
                      <a:latin typeface="+mn-lt"/>
                      <a:ea typeface="+mn-ea"/>
                      <a:cs typeface="+mn-cs"/>
                    </a:defRPr>
                  </a:pPr>
                  <a:t>[CATEGORY NAME]</a:t>
                </a:fld>
                <a:r>
                  <a:rPr lang="en-US" altLang="zh-CN" baseline="0"/>
                  <a:t>, </a:t>
                </a:r>
                <a:fld id="{73BFACCA-65E2-49E0-A625-7572E3C85E42}" type="VALUE">
                  <a:rPr lang="en-US" altLang="zh-CN" baseline="0"/>
                  <a:pPr>
                    <a:defRPr sz="1000" b="1" i="0" u="none" strike="noStrike" kern="1200" spc="0" baseline="0">
                      <a:solidFill>
                        <a:schemeClr val="accent1"/>
                      </a:solidFill>
                      <a:latin typeface="+mn-lt"/>
                      <a:ea typeface="+mn-ea"/>
                      <a:cs typeface="+mn-cs"/>
                    </a:defRPr>
                  </a:pPr>
                  <a:t>[VALUE]</a:t>
                </a:fld>
                <a:r>
                  <a:rPr lang="zh-CN" altLang="en-US" baseline="0"/>
                  <a:t>人</a:t>
                </a:r>
                <a:r>
                  <a:rPr lang="en-US" altLang="zh-CN" baseline="0"/>
                  <a:t>, </a:t>
                </a:r>
                <a:fld id="{C5CA18B1-DAD1-45A0-98BD-D20448316239}" type="PERCENTAGE">
                  <a:rPr lang="en-US" altLang="zh-CN" baseline="0"/>
                  <a:pPr>
                    <a:defRPr sz="1000" b="1" i="0" u="none" strike="noStrike" kern="1200" spc="0" baseline="0">
                      <a:solidFill>
                        <a:schemeClr val="accent1"/>
                      </a:solidFill>
                      <a:latin typeface="+mn-lt"/>
                      <a:ea typeface="+mn-ea"/>
                      <a:cs typeface="+mn-cs"/>
                    </a:defRPr>
                  </a:pPr>
                  <a:t>[PERCENTAGE]</a:t>
                </a:fld>
                <a:endParaRPr lang="en-US" altLang="zh-CN"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'3.12.成效'!$B$3</c:f>
              <c:strCache>
                <c:ptCount val="1"/>
                <c:pt idx="0">
                  <c:v>汇总</c:v>
                </c:pt>
              </c:strCache>
            </c:strRef>
          </c:tx>
          <c:dPt>
            <c:idx val="0"/>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1-F960-4B27-88EB-FB567FEA9D71}"/>
              </c:ext>
            </c:extLst>
          </c:dPt>
          <c:dPt>
            <c:idx val="1"/>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3-F960-4B27-88EB-FB567FEA9D71}"/>
              </c:ext>
            </c:extLst>
          </c:dPt>
          <c:dPt>
            <c:idx val="2"/>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5-F960-4B27-88EB-FB567FEA9D71}"/>
              </c:ext>
            </c:extLst>
          </c:dPt>
          <c:dPt>
            <c:idx val="3"/>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7-F960-4B27-88EB-FB567FEA9D71}"/>
              </c:ext>
            </c:extLst>
          </c:dPt>
          <c:dLbls>
            <c:dLbl>
              <c:idx val="0"/>
              <c:layout>
                <c:manualLayout>
                  <c:x val="-9.5657894920567157E-2"/>
                  <c:y val="-0.2206958396592954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60-4B27-88EB-FB567FEA9D71}"/>
                </c:ext>
              </c:extLst>
            </c:dLbl>
            <c:dLbl>
              <c:idx val="2"/>
              <c:layout>
                <c:manualLayout>
                  <c:x val="1.1345399228500667E-2"/>
                  <c:y val="8.302037000208574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60-4B27-88EB-FB567FEA9D71}"/>
                </c:ext>
              </c:extLst>
            </c:dLbl>
            <c:dLbl>
              <c:idx val="3"/>
              <c:layout>
                <c:manualLayout>
                  <c:x val="7.3378627089657191E-3"/>
                  <c:y val="8.467320443730869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960-4B27-88EB-FB567FEA9D7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'3.12.成效'!$A$4:$A$8</c:f>
              <c:strCache>
                <c:ptCount val="4"/>
                <c:pt idx="0">
                  <c:v>2表示有一些收获</c:v>
                </c:pt>
                <c:pt idx="1">
                  <c:v>3表示有很多收获</c:v>
                </c:pt>
                <c:pt idx="2">
                  <c:v>1表示没什么收获</c:v>
                </c:pt>
                <c:pt idx="3">
                  <c:v>空白</c:v>
                </c:pt>
              </c:strCache>
            </c:strRef>
          </c:cat>
          <c:val>
            <c:numRef>
              <c:f>'3.12.成效'!$B$4:$B$8</c:f>
              <c:numCache>
                <c:formatCode>General</c:formatCode>
                <c:ptCount val="4"/>
                <c:pt idx="0">
                  <c:v>170</c:v>
                </c:pt>
                <c:pt idx="1">
                  <c:v>66</c:v>
                </c:pt>
                <c:pt idx="2">
                  <c:v>7</c:v>
                </c:pt>
                <c:pt idx="3">
                  <c:v>2</c:v>
                </c:pt>
              </c:numCache>
            </c:numRef>
          </c:val>
          <c:extLst>
            <c:ext xmlns:c16="http://schemas.microsoft.com/office/drawing/2014/chart" uri="{C3380CC4-5D6E-409C-BE32-E72D297353CC}">
              <c16:uniqueId val="{00000008-F960-4B27-88EB-FB567FEA9D7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8809292301978586"/>
          <c:y val="0.3247352797085773"/>
          <c:w val="0.17825521423393295"/>
          <c:h val="0.335128855603145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498DF0-343A-4BFC-8A0D-0CCEE6FB046A}"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zh-CN" altLang="en-US"/>
        </a:p>
      </dgm:t>
    </dgm:pt>
    <dgm:pt modelId="{F776B9B9-212A-4E98-B5C8-74FB4D6A80E6}">
      <dgm:prSet phldrT="[文本]" custT="1"/>
      <dgm:spPr>
        <a:solidFill>
          <a:schemeClr val="accent6"/>
        </a:solidFill>
        <a:ln>
          <a:noFill/>
        </a:ln>
      </dgm:spPr>
      <dgm:t>
        <a:bodyPr/>
        <a:lstStyle/>
        <a:p>
          <a:r>
            <a:rPr lang="zh-CN" altLang="en-US" sz="2000" dirty="0"/>
            <a:t>上岗人员素质</a:t>
          </a:r>
        </a:p>
      </dgm:t>
    </dgm:pt>
    <dgm:pt modelId="{801A2A5C-875A-43B6-84B5-4F2D22A96138}" type="parTrans" cxnId="{47346BB6-3F9F-47A2-8C6D-01B42570E47F}">
      <dgm:prSet/>
      <dgm:spPr/>
      <dgm:t>
        <a:bodyPr/>
        <a:lstStyle/>
        <a:p>
          <a:endParaRPr lang="zh-CN" altLang="en-US"/>
        </a:p>
      </dgm:t>
    </dgm:pt>
    <dgm:pt modelId="{22D322D5-AFF2-4621-9EF8-A704AB4D394E}" type="sibTrans" cxnId="{47346BB6-3F9F-47A2-8C6D-01B42570E47F}">
      <dgm:prSet/>
      <dgm:spPr/>
      <dgm:t>
        <a:bodyPr/>
        <a:lstStyle/>
        <a:p>
          <a:endParaRPr lang="zh-CN" altLang="en-US"/>
        </a:p>
      </dgm:t>
    </dgm:pt>
    <dgm:pt modelId="{E3EDD0E7-5520-4E60-9BA7-9973CB8F4955}">
      <dgm:prSet phldrT="[文本]" custT="1"/>
      <dgm:spPr>
        <a:solidFill>
          <a:schemeClr val="accent1"/>
        </a:solidFill>
        <a:ln>
          <a:noFill/>
        </a:ln>
      </dgm:spPr>
      <dgm:t>
        <a:bodyPr/>
        <a:lstStyle/>
        <a:p>
          <a:r>
            <a:rPr lang="zh-CN" altLang="en-US" sz="2000" dirty="0"/>
            <a:t>薪资</a:t>
          </a:r>
        </a:p>
      </dgm:t>
    </dgm:pt>
    <dgm:pt modelId="{1356E522-FB01-47E7-BEDC-A26C03DD33E6}" type="parTrans" cxnId="{3457571E-0785-4146-92F9-B91E2C7B7F49}">
      <dgm:prSet/>
      <dgm:spPr/>
      <dgm:t>
        <a:bodyPr/>
        <a:lstStyle/>
        <a:p>
          <a:endParaRPr lang="zh-CN" altLang="en-US"/>
        </a:p>
      </dgm:t>
    </dgm:pt>
    <dgm:pt modelId="{38F4D5F7-7552-464D-B973-51343C794710}" type="sibTrans" cxnId="{3457571E-0785-4146-92F9-B91E2C7B7F49}">
      <dgm:prSet/>
      <dgm:spPr/>
      <dgm:t>
        <a:bodyPr/>
        <a:lstStyle/>
        <a:p>
          <a:endParaRPr lang="zh-CN" altLang="en-US"/>
        </a:p>
      </dgm:t>
    </dgm:pt>
    <dgm:pt modelId="{577CA7AF-BD06-425B-B859-BD5ED9B5855D}">
      <dgm:prSet phldrT="[文本]"/>
      <dgm:spPr>
        <a:solidFill>
          <a:srgbClr val="7030A0"/>
        </a:solidFill>
        <a:ln>
          <a:noFill/>
        </a:ln>
      </dgm:spPr>
      <dgm:t>
        <a:bodyPr/>
        <a:lstStyle/>
        <a:p>
          <a:r>
            <a:rPr lang="zh-CN" altLang="en-US" dirty="0"/>
            <a:t>培训与考核制度</a:t>
          </a:r>
        </a:p>
      </dgm:t>
    </dgm:pt>
    <dgm:pt modelId="{CAD57AE6-0342-477B-A1B6-6D178EA3E99B}" type="parTrans" cxnId="{529A3EE3-7576-46A4-A828-1D484B409F83}">
      <dgm:prSet/>
      <dgm:spPr/>
      <dgm:t>
        <a:bodyPr/>
        <a:lstStyle/>
        <a:p>
          <a:endParaRPr lang="zh-CN" altLang="en-US"/>
        </a:p>
      </dgm:t>
    </dgm:pt>
    <dgm:pt modelId="{EF03B7ED-1CE3-4CED-9666-7D87CA0F06FC}" type="sibTrans" cxnId="{529A3EE3-7576-46A4-A828-1D484B409F83}">
      <dgm:prSet/>
      <dgm:spPr/>
      <dgm:t>
        <a:bodyPr/>
        <a:lstStyle/>
        <a:p>
          <a:endParaRPr lang="zh-CN" altLang="en-US"/>
        </a:p>
      </dgm:t>
    </dgm:pt>
    <dgm:pt modelId="{A9D27B26-FB4B-41CF-B70E-78887B7C2E4D}">
      <dgm:prSet phldrT="[文本]" custT="1"/>
      <dgm:spPr/>
      <dgm:t>
        <a:bodyPr/>
        <a:lstStyle/>
        <a:p>
          <a:r>
            <a:rPr lang="zh-CN" altLang="en-US" sz="3200" dirty="0"/>
            <a:t>急需调查校内勤工助学状况并改进</a:t>
          </a:r>
        </a:p>
      </dgm:t>
    </dgm:pt>
    <dgm:pt modelId="{A6C49E62-C1E7-4799-8550-21DB8735268F}" type="parTrans" cxnId="{3C664DF3-8406-4F01-B5A0-5045A941DC32}">
      <dgm:prSet/>
      <dgm:spPr/>
      <dgm:t>
        <a:bodyPr/>
        <a:lstStyle/>
        <a:p>
          <a:endParaRPr lang="zh-CN" altLang="en-US"/>
        </a:p>
      </dgm:t>
    </dgm:pt>
    <dgm:pt modelId="{E37A4C5F-E050-49B0-9B27-DEFD9BFD0A5D}" type="sibTrans" cxnId="{3C664DF3-8406-4F01-B5A0-5045A941DC32}">
      <dgm:prSet/>
      <dgm:spPr/>
      <dgm:t>
        <a:bodyPr/>
        <a:lstStyle/>
        <a:p>
          <a:endParaRPr lang="zh-CN" altLang="en-US"/>
        </a:p>
      </dgm:t>
    </dgm:pt>
    <dgm:pt modelId="{E7B55D8F-4D93-4686-902F-A4F38C7B0ECA}" type="pres">
      <dgm:prSet presAssocID="{CF498DF0-343A-4BFC-8A0D-0CCEE6FB046A}" presName="Name0" presStyleCnt="0">
        <dgm:presLayoutVars>
          <dgm:chMax val="4"/>
          <dgm:resizeHandles val="exact"/>
        </dgm:presLayoutVars>
      </dgm:prSet>
      <dgm:spPr/>
    </dgm:pt>
    <dgm:pt modelId="{77C0F7CC-166E-43FD-B6D4-34CD2051B4E6}" type="pres">
      <dgm:prSet presAssocID="{CF498DF0-343A-4BFC-8A0D-0CCEE6FB046A}" presName="ellipse" presStyleLbl="trBgShp" presStyleIdx="0" presStyleCnt="1"/>
      <dgm:spPr>
        <a:solidFill>
          <a:schemeClr val="bg2">
            <a:alpha val="40000"/>
          </a:schemeClr>
        </a:solidFill>
        <a:ln>
          <a:solidFill>
            <a:schemeClr val="bg2"/>
          </a:solidFill>
        </a:ln>
      </dgm:spPr>
    </dgm:pt>
    <dgm:pt modelId="{C25E64AA-7C22-463A-9462-7E52A9B32621}" type="pres">
      <dgm:prSet presAssocID="{CF498DF0-343A-4BFC-8A0D-0CCEE6FB046A}" presName="arrow1" presStyleLbl="fgShp" presStyleIdx="0" presStyleCnt="1" custScaleX="31037"/>
      <dgm:spPr>
        <a:solidFill>
          <a:srgbClr val="FF0000"/>
        </a:solidFill>
      </dgm:spPr>
    </dgm:pt>
    <dgm:pt modelId="{6EB9EDA9-AA4C-4EEF-8C9A-1DBF7FB13C7F}" type="pres">
      <dgm:prSet presAssocID="{CF498DF0-343A-4BFC-8A0D-0CCEE6FB046A}" presName="rectangle" presStyleLbl="revTx" presStyleIdx="0" presStyleCnt="1" custScaleX="228419">
        <dgm:presLayoutVars>
          <dgm:bulletEnabled val="1"/>
        </dgm:presLayoutVars>
      </dgm:prSet>
      <dgm:spPr/>
    </dgm:pt>
    <dgm:pt modelId="{67D716FD-F18C-424F-93F4-077B7213C8BE}" type="pres">
      <dgm:prSet presAssocID="{E3EDD0E7-5520-4E60-9BA7-9973CB8F4955}" presName="item1" presStyleLbl="node1" presStyleIdx="0" presStyleCnt="3" custScaleX="115778" custScaleY="122094" custLinFactNeighborX="-12881" custLinFactNeighborY="2211">
        <dgm:presLayoutVars>
          <dgm:bulletEnabled val="1"/>
        </dgm:presLayoutVars>
      </dgm:prSet>
      <dgm:spPr/>
    </dgm:pt>
    <dgm:pt modelId="{21AC96DA-F088-4240-890B-08A8BD5191EC}" type="pres">
      <dgm:prSet presAssocID="{577CA7AF-BD06-425B-B859-BD5ED9B5855D}" presName="item2" presStyleLbl="node1" presStyleIdx="1" presStyleCnt="3" custScaleX="125944" custScaleY="125944" custLinFactNeighborX="18924" custLinFactNeighborY="-5690">
        <dgm:presLayoutVars>
          <dgm:bulletEnabled val="1"/>
        </dgm:presLayoutVars>
      </dgm:prSet>
      <dgm:spPr/>
    </dgm:pt>
    <dgm:pt modelId="{71C04A48-846F-404B-BCFD-0A4D24429B27}" type="pres">
      <dgm:prSet presAssocID="{A9D27B26-FB4B-41CF-B70E-78887B7C2E4D}" presName="item3" presStyleLbl="node1" presStyleIdx="2" presStyleCnt="3" custLinFactNeighborX="-6635" custLinFactNeighborY="6635">
        <dgm:presLayoutVars>
          <dgm:bulletEnabled val="1"/>
        </dgm:presLayoutVars>
      </dgm:prSet>
      <dgm:spPr/>
    </dgm:pt>
    <dgm:pt modelId="{BFCD1474-CA65-4631-8430-A03F64FC95E5}" type="pres">
      <dgm:prSet presAssocID="{CF498DF0-343A-4BFC-8A0D-0CCEE6FB046A}" presName="funnel" presStyleLbl="trAlignAcc1" presStyleIdx="0" presStyleCnt="1" custLinFactNeighborX="-783" custLinFactNeighborY="-893"/>
      <dgm:spPr>
        <a:solidFill>
          <a:schemeClr val="bg2">
            <a:alpha val="44000"/>
          </a:schemeClr>
        </a:solidFill>
        <a:ln>
          <a:solidFill>
            <a:schemeClr val="bg2">
              <a:lumMod val="50000"/>
            </a:schemeClr>
          </a:solidFill>
        </a:ln>
      </dgm:spPr>
    </dgm:pt>
  </dgm:ptLst>
  <dgm:cxnLst>
    <dgm:cxn modelId="{C04941B0-1A74-4EC7-A574-7D35BB204D15}" type="presOf" srcId="{577CA7AF-BD06-425B-B859-BD5ED9B5855D}" destId="{67D716FD-F18C-424F-93F4-077B7213C8BE}" srcOrd="0" destOrd="0" presId="urn:microsoft.com/office/officeart/2005/8/layout/funnel1"/>
    <dgm:cxn modelId="{12FF556B-D584-4366-B9B1-60A781033D61}" type="presOf" srcId="{F776B9B9-212A-4E98-B5C8-74FB4D6A80E6}" destId="{71C04A48-846F-404B-BCFD-0A4D24429B27}" srcOrd="0" destOrd="0" presId="urn:microsoft.com/office/officeart/2005/8/layout/funnel1"/>
    <dgm:cxn modelId="{92A72E12-B5E3-4319-8B70-8FD38317C28D}" type="presOf" srcId="{A9D27B26-FB4B-41CF-B70E-78887B7C2E4D}" destId="{6EB9EDA9-AA4C-4EEF-8C9A-1DBF7FB13C7F}" srcOrd="0" destOrd="0" presId="urn:microsoft.com/office/officeart/2005/8/layout/funnel1"/>
    <dgm:cxn modelId="{3C664DF3-8406-4F01-B5A0-5045A941DC32}" srcId="{CF498DF0-343A-4BFC-8A0D-0CCEE6FB046A}" destId="{A9D27B26-FB4B-41CF-B70E-78887B7C2E4D}" srcOrd="3" destOrd="0" parTransId="{A6C49E62-C1E7-4799-8550-21DB8735268F}" sibTransId="{E37A4C5F-E050-49B0-9B27-DEFD9BFD0A5D}"/>
    <dgm:cxn modelId="{529A3EE3-7576-46A4-A828-1D484B409F83}" srcId="{CF498DF0-343A-4BFC-8A0D-0CCEE6FB046A}" destId="{577CA7AF-BD06-425B-B859-BD5ED9B5855D}" srcOrd="2" destOrd="0" parTransId="{CAD57AE6-0342-477B-A1B6-6D178EA3E99B}" sibTransId="{EF03B7ED-1CE3-4CED-9666-7D87CA0F06FC}"/>
    <dgm:cxn modelId="{47346BB6-3F9F-47A2-8C6D-01B42570E47F}" srcId="{CF498DF0-343A-4BFC-8A0D-0CCEE6FB046A}" destId="{F776B9B9-212A-4E98-B5C8-74FB4D6A80E6}" srcOrd="0" destOrd="0" parTransId="{801A2A5C-875A-43B6-84B5-4F2D22A96138}" sibTransId="{22D322D5-AFF2-4621-9EF8-A704AB4D394E}"/>
    <dgm:cxn modelId="{6D0C4BEB-6A51-47C8-8791-E821CC410489}" type="presOf" srcId="{CF498DF0-343A-4BFC-8A0D-0CCEE6FB046A}" destId="{E7B55D8F-4D93-4686-902F-A4F38C7B0ECA}" srcOrd="0" destOrd="0" presId="urn:microsoft.com/office/officeart/2005/8/layout/funnel1"/>
    <dgm:cxn modelId="{E6D762FB-861C-44F4-B0A9-31A58AE962C9}" type="presOf" srcId="{E3EDD0E7-5520-4E60-9BA7-9973CB8F4955}" destId="{21AC96DA-F088-4240-890B-08A8BD5191EC}" srcOrd="0" destOrd="0" presId="urn:microsoft.com/office/officeart/2005/8/layout/funnel1"/>
    <dgm:cxn modelId="{3457571E-0785-4146-92F9-B91E2C7B7F49}" srcId="{CF498DF0-343A-4BFC-8A0D-0CCEE6FB046A}" destId="{E3EDD0E7-5520-4E60-9BA7-9973CB8F4955}" srcOrd="1" destOrd="0" parTransId="{1356E522-FB01-47E7-BEDC-A26C03DD33E6}" sibTransId="{38F4D5F7-7552-464D-B973-51343C794710}"/>
    <dgm:cxn modelId="{D460A6E9-4944-4C3B-8F06-AEEFD8EBA69A}" type="presParOf" srcId="{E7B55D8F-4D93-4686-902F-A4F38C7B0ECA}" destId="{77C0F7CC-166E-43FD-B6D4-34CD2051B4E6}" srcOrd="0" destOrd="0" presId="urn:microsoft.com/office/officeart/2005/8/layout/funnel1"/>
    <dgm:cxn modelId="{9367726F-02CB-4846-A7AB-D02883C030BC}" type="presParOf" srcId="{E7B55D8F-4D93-4686-902F-A4F38C7B0ECA}" destId="{C25E64AA-7C22-463A-9462-7E52A9B32621}" srcOrd="1" destOrd="0" presId="urn:microsoft.com/office/officeart/2005/8/layout/funnel1"/>
    <dgm:cxn modelId="{BC443CD2-44A3-47CB-BCE9-CDB18284449C}" type="presParOf" srcId="{E7B55D8F-4D93-4686-902F-A4F38C7B0ECA}" destId="{6EB9EDA9-AA4C-4EEF-8C9A-1DBF7FB13C7F}" srcOrd="2" destOrd="0" presId="urn:microsoft.com/office/officeart/2005/8/layout/funnel1"/>
    <dgm:cxn modelId="{0D1C7852-FBFC-4A6F-8BA1-D692100A0CA6}" type="presParOf" srcId="{E7B55D8F-4D93-4686-902F-A4F38C7B0ECA}" destId="{67D716FD-F18C-424F-93F4-077B7213C8BE}" srcOrd="3" destOrd="0" presId="urn:microsoft.com/office/officeart/2005/8/layout/funnel1"/>
    <dgm:cxn modelId="{AD86DAB5-646D-4BA8-9E4C-6BA2E488FB24}" type="presParOf" srcId="{E7B55D8F-4D93-4686-902F-A4F38C7B0ECA}" destId="{21AC96DA-F088-4240-890B-08A8BD5191EC}" srcOrd="4" destOrd="0" presId="urn:microsoft.com/office/officeart/2005/8/layout/funnel1"/>
    <dgm:cxn modelId="{10C1AE50-3811-4CF2-B28A-8B434775EB0A}" type="presParOf" srcId="{E7B55D8F-4D93-4686-902F-A4F38C7B0ECA}" destId="{71C04A48-846F-404B-BCFD-0A4D24429B27}" srcOrd="5" destOrd="0" presId="urn:microsoft.com/office/officeart/2005/8/layout/funnel1"/>
    <dgm:cxn modelId="{55638D3D-9EB8-4000-B8B5-DACC992D0BA9}" type="presParOf" srcId="{E7B55D8F-4D93-4686-902F-A4F38C7B0ECA}" destId="{BFCD1474-CA65-4631-8430-A03F64FC95E5}"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0F7CC-166E-43FD-B6D4-34CD2051B4E6}">
      <dsp:nvSpPr>
        <dsp:cNvPr id="0" name=""/>
        <dsp:cNvSpPr/>
      </dsp:nvSpPr>
      <dsp:spPr>
        <a:xfrm>
          <a:off x="2045445" y="183761"/>
          <a:ext cx="3646954" cy="1266539"/>
        </a:xfrm>
        <a:prstGeom prst="ellipse">
          <a:avLst/>
        </a:prstGeom>
        <a:solidFill>
          <a:schemeClr val="bg2">
            <a:alpha val="40000"/>
          </a:schemeClr>
        </a:solidFill>
        <a:ln>
          <a:solidFill>
            <a:schemeClr val="bg2"/>
          </a:solidFill>
        </a:ln>
        <a:effectLst/>
      </dsp:spPr>
      <dsp:style>
        <a:lnRef idx="0">
          <a:scrgbClr r="0" g="0" b="0"/>
        </a:lnRef>
        <a:fillRef idx="1">
          <a:scrgbClr r="0" g="0" b="0"/>
        </a:fillRef>
        <a:effectRef idx="0">
          <a:scrgbClr r="0" g="0" b="0"/>
        </a:effectRef>
        <a:fontRef idx="minor"/>
      </dsp:style>
    </dsp:sp>
    <dsp:sp modelId="{C25E64AA-7C22-463A-9462-7E52A9B32621}">
      <dsp:nvSpPr>
        <dsp:cNvPr id="0" name=""/>
        <dsp:cNvSpPr/>
      </dsp:nvSpPr>
      <dsp:spPr>
        <a:xfrm>
          <a:off x="3764895" y="3285085"/>
          <a:ext cx="219361" cy="452335"/>
        </a:xfrm>
        <a:prstGeom prst="downArrow">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B9EDA9-AA4C-4EEF-8C9A-1DBF7FB13C7F}">
      <dsp:nvSpPr>
        <dsp:cNvPr id="0" name=""/>
        <dsp:cNvSpPr/>
      </dsp:nvSpPr>
      <dsp:spPr>
        <a:xfrm>
          <a:off x="1" y="3646954"/>
          <a:ext cx="7749149" cy="848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急需调查校内勤工助学状况并改进</a:t>
          </a:r>
        </a:p>
      </dsp:txBody>
      <dsp:txXfrm>
        <a:off x="1" y="3646954"/>
        <a:ext cx="7749149" cy="848128"/>
      </dsp:txXfrm>
    </dsp:sp>
    <dsp:sp modelId="{67D716FD-F18C-424F-93F4-077B7213C8BE}">
      <dsp:nvSpPr>
        <dsp:cNvPr id="0" name=""/>
        <dsp:cNvSpPr/>
      </dsp:nvSpPr>
      <dsp:spPr>
        <a:xfrm>
          <a:off x="3107118" y="1435706"/>
          <a:ext cx="1472919" cy="1553271"/>
        </a:xfrm>
        <a:prstGeom prst="ellipse">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培训与考核制度</a:t>
          </a:r>
        </a:p>
      </dsp:txBody>
      <dsp:txXfrm>
        <a:off x="3322822" y="1663177"/>
        <a:ext cx="1041511" cy="1098329"/>
      </dsp:txXfrm>
    </dsp:sp>
    <dsp:sp modelId="{21AC96DA-F088-4240-890B-08A8BD5191EC}">
      <dsp:nvSpPr>
        <dsp:cNvPr id="0" name=""/>
        <dsp:cNvSpPr/>
      </dsp:nvSpPr>
      <dsp:spPr>
        <a:xfrm>
          <a:off x="2536749" y="356273"/>
          <a:ext cx="1602251" cy="1602251"/>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薪资</a:t>
          </a:r>
        </a:p>
      </dsp:txBody>
      <dsp:txXfrm>
        <a:off x="2771393" y="590917"/>
        <a:ext cx="1132963" cy="1132963"/>
      </dsp:txXfrm>
    </dsp:sp>
    <dsp:sp modelId="{71C04A48-846F-404B-BCFD-0A4D24429B27}">
      <dsp:nvSpPr>
        <dsp:cNvPr id="0" name=""/>
        <dsp:cNvSpPr/>
      </dsp:nvSpPr>
      <dsp:spPr>
        <a:xfrm>
          <a:off x="3677082" y="370512"/>
          <a:ext cx="1272193" cy="1272193"/>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上岗人员素质</a:t>
          </a:r>
        </a:p>
      </dsp:txBody>
      <dsp:txXfrm>
        <a:off x="3863390" y="556820"/>
        <a:ext cx="899577" cy="899577"/>
      </dsp:txXfrm>
    </dsp:sp>
    <dsp:sp modelId="{BFCD1474-CA65-4631-8430-A03F64FC95E5}">
      <dsp:nvSpPr>
        <dsp:cNvPr id="0" name=""/>
        <dsp:cNvSpPr/>
      </dsp:nvSpPr>
      <dsp:spPr>
        <a:xfrm>
          <a:off x="1864618" y="0"/>
          <a:ext cx="3957934" cy="3166347"/>
        </a:xfrm>
        <a:prstGeom prst="funnel">
          <a:avLst/>
        </a:prstGeom>
        <a:solidFill>
          <a:schemeClr val="bg2">
            <a:alpha val="44000"/>
          </a:schemeClr>
        </a:solidFill>
        <a:ln w="6350" cap="flat" cmpd="sng" algn="ctr">
          <a:solidFill>
            <a:schemeClr val="bg2">
              <a:lumMod val="5000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25A27-F35A-4BB6-AC24-51FC7D479EE3}" type="datetimeFigureOut">
              <a:rPr lang="zh-CN" altLang="en-US" smtClean="0"/>
              <a:t>2016/6/1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2363A-1A53-40BC-881F-9A033B7967C7}" type="slidenum">
              <a:rPr lang="zh-CN" altLang="en-US" smtClean="0"/>
              <a:t>‹#›</a:t>
            </a:fld>
            <a:endParaRPr lang="zh-CN" altLang="en-US"/>
          </a:p>
        </p:txBody>
      </p:sp>
    </p:spTree>
    <p:extLst>
      <p:ext uri="{BB962C8B-B14F-4D97-AF65-F5344CB8AC3E}">
        <p14:creationId xmlns:p14="http://schemas.microsoft.com/office/powerpoint/2010/main" val="3211939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304800" algn="l"/>
            <a:r>
              <a:rPr lang="zh-CN" altLang="en-US" sz="1200" b="0" u="none" dirty="0">
                <a:latin typeface="微软雅黑" panose="020B0503020204020204" pitchFamily="34" charset="-122"/>
                <a:ea typeface="微软雅黑" panose="020B0503020204020204" pitchFamily="34" charset="-122"/>
                <a:cs typeface="等线" charset="0"/>
              </a:rPr>
              <a:t>为充分发挥学校、院系和导师的积极作用，设置：</a:t>
            </a:r>
          </a:p>
          <a:p>
            <a:pPr marL="0" indent="304800" algn="l"/>
            <a:endParaRPr lang="en-US" altLang="zh-CN" sz="1200" dirty="0">
              <a:latin typeface="微软雅黑" panose="020B0503020204020204" pitchFamily="34" charset="-122"/>
              <a:ea typeface="微软雅黑" panose="020B0503020204020204" pitchFamily="34" charset="-122"/>
              <a:cs typeface="等线" charset="0"/>
              <a:sym typeface="+mn-ea"/>
            </a:endParaRPr>
          </a:p>
          <a:p>
            <a:pPr marL="0" indent="304800" algn="l"/>
            <a:r>
              <a:rPr lang="en-US" altLang="zh-CN" sz="1200" dirty="0">
                <a:latin typeface="微软雅黑" panose="020B0503020204020204" pitchFamily="34" charset="-122"/>
                <a:ea typeface="微软雅黑" panose="020B0503020204020204" pitchFamily="34" charset="-122"/>
                <a:cs typeface="等线" charset="0"/>
                <a:sym typeface="+mn-ea"/>
              </a:rPr>
              <a:t>-</a:t>
            </a:r>
            <a:r>
              <a:rPr lang="zh-CN" altLang="en-US" sz="1200" dirty="0">
                <a:latin typeface="微软雅黑" panose="020B0503020204020204" pitchFamily="34" charset="-122"/>
                <a:ea typeface="微软雅黑" panose="020B0503020204020204" pitchFamily="34" charset="-122"/>
                <a:cs typeface="等线" charset="0"/>
                <a:sym typeface="+mn-ea"/>
              </a:rPr>
              <a:t>管理助理（助管）</a:t>
            </a:r>
            <a:endParaRPr lang="zh-CN" altLang="en-US" sz="1200" b="0" u="none" dirty="0">
              <a:latin typeface="微软雅黑" panose="020B0503020204020204" pitchFamily="34" charset="-122"/>
              <a:ea typeface="微软雅黑" panose="020B0503020204020204" pitchFamily="34" charset="-122"/>
              <a:cs typeface="等线" charset="0"/>
            </a:endParaRPr>
          </a:p>
          <a:p>
            <a:pPr marL="0" indent="304800" algn="l"/>
            <a:r>
              <a:rPr lang="en-US" altLang="zh-CN" sz="1200" b="0" u="none" dirty="0">
                <a:latin typeface="微软雅黑" panose="020B0503020204020204" pitchFamily="34" charset="-122"/>
                <a:ea typeface="微软雅黑" panose="020B0503020204020204" pitchFamily="34" charset="-122"/>
                <a:cs typeface="等线" charset="0"/>
              </a:rPr>
              <a:t>-</a:t>
            </a:r>
            <a:r>
              <a:rPr lang="zh-CN" altLang="en-US" sz="1200" b="0" u="none" dirty="0">
                <a:latin typeface="微软雅黑" panose="020B0503020204020204" pitchFamily="34" charset="-122"/>
                <a:ea typeface="微软雅黑" panose="020B0503020204020204" pitchFamily="34" charset="-122"/>
                <a:cs typeface="等线" charset="0"/>
              </a:rPr>
              <a:t>教学助理（助教）</a:t>
            </a:r>
          </a:p>
          <a:p>
            <a:pPr marL="0" indent="304800" algn="l"/>
            <a:r>
              <a:rPr lang="en-US" altLang="zh-CN" sz="1200" b="0" u="none" dirty="0">
                <a:latin typeface="微软雅黑" panose="020B0503020204020204" pitchFamily="34" charset="-122"/>
                <a:ea typeface="微软雅黑" panose="020B0503020204020204" pitchFamily="34" charset="-122"/>
                <a:cs typeface="等线" charset="0"/>
              </a:rPr>
              <a:t>-</a:t>
            </a:r>
            <a:r>
              <a:rPr lang="zh-CN" altLang="en-US" sz="1200" b="0" u="none" dirty="0">
                <a:latin typeface="微软雅黑" panose="020B0503020204020204" pitchFamily="34" charset="-122"/>
                <a:ea typeface="微软雅黑" panose="020B0503020204020204" pitchFamily="34" charset="-122"/>
                <a:cs typeface="等线" charset="0"/>
              </a:rPr>
              <a:t>研究助理（助研）</a:t>
            </a:r>
          </a:p>
          <a:p>
            <a:pPr marL="0" indent="304800" algn="l"/>
            <a:endParaRPr lang="zh-CN" altLang="en-US" sz="1200" b="0" u="none" dirty="0">
              <a:latin typeface="微软雅黑" panose="020B0503020204020204" pitchFamily="34" charset="-122"/>
              <a:ea typeface="微软雅黑" panose="020B0503020204020204" pitchFamily="34" charset="-122"/>
              <a:cs typeface="等线" charset="0"/>
            </a:endParaRPr>
          </a:p>
          <a:p>
            <a:pPr marL="0" indent="304800" algn="l"/>
            <a:r>
              <a:rPr lang="zh-CN" altLang="en-US" sz="1200" b="0" u="none" dirty="0">
                <a:latin typeface="微软雅黑" panose="020B0503020204020204" pitchFamily="34" charset="-122"/>
                <a:ea typeface="微软雅黑" panose="020B0503020204020204" pitchFamily="34" charset="-122"/>
                <a:cs typeface="等线" charset="0"/>
              </a:rPr>
              <a:t>研究生通过承担“三助”岗位工作，得到培养和锻炼，同时获得学费资助和岗位津贴。</a:t>
            </a:r>
          </a:p>
          <a:p>
            <a:endParaRPr lang="zh-CN" altLang="en-US" dirty="0"/>
          </a:p>
        </p:txBody>
      </p:sp>
      <p:sp>
        <p:nvSpPr>
          <p:cNvPr id="4" name="灯片编号占位符 3"/>
          <p:cNvSpPr>
            <a:spLocks noGrp="1"/>
          </p:cNvSpPr>
          <p:nvPr>
            <p:ph type="sldNum" sz="quarter" idx="10"/>
          </p:nvPr>
        </p:nvSpPr>
        <p:spPr/>
        <p:txBody>
          <a:bodyPr/>
          <a:lstStyle/>
          <a:p>
            <a:fld id="{74C2363A-1A53-40BC-881F-9A033B7967C7}" type="slidenum">
              <a:rPr lang="zh-CN" altLang="en-US" smtClean="0"/>
              <a:t>9</a:t>
            </a:fld>
            <a:endParaRPr lang="zh-CN" altLang="en-US"/>
          </a:p>
        </p:txBody>
      </p:sp>
    </p:spTree>
    <p:extLst>
      <p:ext uri="{BB962C8B-B14F-4D97-AF65-F5344CB8AC3E}">
        <p14:creationId xmlns:p14="http://schemas.microsoft.com/office/powerpoint/2010/main" val="76861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根据前一</a:t>
            </a:r>
            <a:r>
              <a:rPr lang="zh-CN" altLang="zh-CN" dirty="0"/>
              <a:t>年预算申报及使用情况</a:t>
            </a:r>
            <a:r>
              <a:rPr lang="zh-CN" altLang="en-US" dirty="0"/>
              <a:t>、</a:t>
            </a:r>
            <a:r>
              <a:rPr lang="zh-CN" altLang="zh-CN" dirty="0"/>
              <a:t>前三年学生平均小时工资增长情况</a:t>
            </a:r>
            <a:r>
              <a:rPr lang="zh-CN" altLang="en-US" dirty="0"/>
              <a:t>、</a:t>
            </a:r>
            <a:r>
              <a:rPr lang="zh-CN" altLang="zh-CN" dirty="0"/>
              <a:t>上海市最低小时工资情况</a:t>
            </a:r>
            <a:r>
              <a:rPr lang="zh-CN" altLang="en-US" dirty="0"/>
              <a:t>向学校申请</a:t>
            </a:r>
            <a:r>
              <a:rPr lang="zh-CN" altLang="zh-CN" dirty="0"/>
              <a:t>本科生勤工助学预算</a:t>
            </a:r>
            <a:r>
              <a:rPr lang="zh-CN" altLang="en-US" dirty="0"/>
              <a:t>和</a:t>
            </a:r>
            <a:r>
              <a:rPr lang="zh-CN" altLang="zh-CN" dirty="0"/>
              <a:t>研究生助管预算</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各用人单位应在每年年底向勤工助学办公室申请下一年的勤工助学额度预算（岗位数、岗位名称、报酬标准和管理办法），并根据核定的预算使用，超额部分全部由用人单位承担。</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4C2363A-1A53-40BC-881F-9A033B7967C7}" type="slidenum">
              <a:rPr lang="zh-CN" altLang="en-US" smtClean="0"/>
              <a:t>25</a:t>
            </a:fld>
            <a:endParaRPr lang="zh-CN" altLang="en-US"/>
          </a:p>
        </p:txBody>
      </p:sp>
    </p:spTree>
    <p:extLst>
      <p:ext uri="{BB962C8B-B14F-4D97-AF65-F5344CB8AC3E}">
        <p14:creationId xmlns:p14="http://schemas.microsoft.com/office/powerpoint/2010/main" val="379909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按照勤工助学组织类型</a:t>
            </a:r>
            <a:r>
              <a:rPr lang="zh-CN" altLang="zh-CN" sz="1200" dirty="0"/>
              <a:t>参考</a:t>
            </a:r>
            <a:r>
              <a:rPr lang="zh-CN" altLang="en-US" sz="1200" dirty="0"/>
              <a:t>前一</a:t>
            </a:r>
            <a:r>
              <a:rPr lang="zh-CN" altLang="zh-CN" sz="1200" dirty="0"/>
              <a:t>年预算实际使用情况</a:t>
            </a:r>
            <a:r>
              <a:rPr lang="zh-CN" altLang="en-US" sz="1200" dirty="0"/>
              <a:t>进行申报</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学院</a:t>
            </a:r>
            <a:r>
              <a:rPr lang="en-US" altLang="zh-CN" sz="1200" dirty="0"/>
              <a:t>(</a:t>
            </a:r>
            <a:r>
              <a:rPr lang="zh-CN" altLang="en-US" sz="1200" dirty="0"/>
              <a:t>系）、研究院学生勤工助学组织</a:t>
            </a:r>
            <a:r>
              <a:rPr lang="en-US" altLang="zh-CN" sz="1200" dirty="0"/>
              <a:t>--</a:t>
            </a:r>
            <a:r>
              <a:rPr lang="zh-CN" altLang="zh-CN" sz="1200" dirty="0">
                <a:latin typeface="+mn-ea"/>
                <a:cs typeface="Times New Roman" panose="02020603050405020304" pitchFamily="18" charset="0"/>
              </a:rPr>
              <a:t>预计有</a:t>
            </a:r>
            <a:r>
              <a:rPr lang="en-US" altLang="zh-CN" sz="1200" dirty="0">
                <a:latin typeface="+mn-ea"/>
                <a:cs typeface="Times New Roman" panose="02020603050405020304" pitchFamily="18" charset="0"/>
              </a:rPr>
              <a:t>25</a:t>
            </a:r>
            <a:r>
              <a:rPr lang="zh-CN" altLang="zh-CN" sz="1200" dirty="0">
                <a:latin typeface="+mn-ea"/>
                <a:cs typeface="Times New Roman" panose="02020603050405020304" pitchFamily="18" charset="0"/>
              </a:rPr>
              <a:t>个学院、</a:t>
            </a:r>
            <a:r>
              <a:rPr lang="en-US" altLang="zh-CN" sz="1200" dirty="0">
                <a:latin typeface="+mn-ea"/>
                <a:cs typeface="Times New Roman" panose="02020603050405020304" pitchFamily="18" charset="0"/>
              </a:rPr>
              <a:t>4</a:t>
            </a:r>
            <a:r>
              <a:rPr lang="zh-CN" altLang="zh-CN" sz="1200" dirty="0">
                <a:latin typeface="+mn-ea"/>
                <a:cs typeface="Times New Roman" panose="02020603050405020304" pitchFamily="18" charset="0"/>
              </a:rPr>
              <a:t>个研究院</a:t>
            </a:r>
            <a:endParaRPr lang="en-US" altLang="zh-CN" sz="1200" dirty="0">
              <a:latin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机关部处、直属单位学生勤工助学组织</a:t>
            </a:r>
            <a:r>
              <a:rPr lang="en-US" altLang="zh-CN" sz="1200" dirty="0"/>
              <a:t>--</a:t>
            </a:r>
            <a:r>
              <a:rPr lang="zh-CN" altLang="zh-CN" sz="1200" kern="100" dirty="0">
                <a:latin typeface="+mn-ea"/>
                <a:cs typeface="Times New Roman" panose="02020603050405020304" pitchFamily="18" charset="0"/>
              </a:rPr>
              <a:t>预计有</a:t>
            </a:r>
            <a:r>
              <a:rPr lang="en-US" altLang="zh-CN" sz="1200" kern="100" dirty="0">
                <a:latin typeface="+mn-ea"/>
                <a:cs typeface="Times New Roman" panose="02020603050405020304" pitchFamily="18" charset="0"/>
              </a:rPr>
              <a:t>31</a:t>
            </a:r>
            <a:r>
              <a:rPr lang="zh-CN" altLang="zh-CN" sz="1200" kern="100" dirty="0">
                <a:latin typeface="+mn-ea"/>
                <a:cs typeface="Times New Roman" panose="02020603050405020304" pitchFamily="18" charset="0"/>
              </a:rPr>
              <a:t>个部门、</a:t>
            </a:r>
            <a:r>
              <a:rPr lang="en-US" altLang="zh-CN" sz="1200" kern="100" dirty="0">
                <a:latin typeface="+mn-ea"/>
                <a:cs typeface="Times New Roman" panose="02020603050405020304" pitchFamily="18" charset="0"/>
              </a:rPr>
              <a:t>9</a:t>
            </a:r>
            <a:r>
              <a:rPr lang="zh-CN" altLang="zh-CN" sz="1200" kern="100" dirty="0">
                <a:latin typeface="+mn-ea"/>
                <a:cs typeface="Times New Roman" panose="02020603050405020304" pitchFamily="18" charset="0"/>
              </a:rPr>
              <a:t>个直属单位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直接服务师生团队</a:t>
            </a:r>
            <a:r>
              <a:rPr lang="en-US" altLang="zh-CN" sz="1200" dirty="0"/>
              <a:t>--</a:t>
            </a:r>
            <a:r>
              <a:rPr lang="zh-CN" altLang="en-US" sz="1200" kern="100" dirty="0">
                <a:latin typeface="+mn-ea"/>
                <a:cs typeface="Times New Roman" panose="02020603050405020304" pitchFamily="18" charset="0"/>
              </a:rPr>
              <a:t>学校审批通过的</a:t>
            </a:r>
            <a:r>
              <a:rPr lang="en-US" altLang="zh-CN" sz="1200" kern="100" dirty="0">
                <a:latin typeface="+mn-ea"/>
                <a:cs typeface="Times New Roman" panose="02020603050405020304" pitchFamily="18" charset="0"/>
              </a:rPr>
              <a:t>22</a:t>
            </a:r>
            <a:r>
              <a:rPr lang="zh-CN" altLang="en-US" sz="1200" kern="100" dirty="0">
                <a:latin typeface="+mn-ea"/>
                <a:cs typeface="Times New Roman" panose="02020603050405020304" pitchFamily="18" charset="0"/>
              </a:rPr>
              <a:t>个学生服务团队</a:t>
            </a:r>
            <a:endParaRPr lang="zh-CN" altLang="zh-CN" sz="1200" kern="100" dirty="0">
              <a:latin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特殊项目</a:t>
            </a:r>
            <a:r>
              <a:rPr lang="en-US" altLang="zh-CN" sz="1200" dirty="0"/>
              <a:t>--</a:t>
            </a:r>
            <a:r>
              <a:rPr lang="zh-CN" altLang="zh-CN" sz="1200" dirty="0"/>
              <a:t>学校领导审批通过的短期临时项目</a:t>
            </a:r>
            <a:r>
              <a:rPr lang="zh-CN" altLang="en-US" sz="1200" dirty="0"/>
              <a:t>，</a:t>
            </a:r>
            <a:r>
              <a:rPr lang="zh-CN" altLang="zh-CN" sz="1200" dirty="0"/>
              <a:t>独立作为勤工助学单位进行申报</a:t>
            </a:r>
            <a:endParaRPr lang="zh-CN" altLang="zh-CN" sz="1200" kern="100" dirty="0">
              <a:latin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74C2363A-1A53-40BC-881F-9A033B7967C7}" type="slidenum">
              <a:rPr lang="zh-CN" altLang="en-US" smtClean="0"/>
              <a:t>27</a:t>
            </a:fld>
            <a:endParaRPr lang="zh-CN" altLang="en-US"/>
          </a:p>
        </p:txBody>
      </p:sp>
    </p:spTree>
    <p:extLst>
      <p:ext uri="{BB962C8B-B14F-4D97-AF65-F5344CB8AC3E}">
        <p14:creationId xmlns:p14="http://schemas.microsoft.com/office/powerpoint/2010/main" val="230000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二、对于不履行合同或有虚假信息的研究生，设岗单位可以随时予以解聘</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三、岗位审批单位（研究生院、教务处）负责组织学生对各设岗单位的助教工作质量进行评价</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74C2363A-1A53-40BC-881F-9A033B7967C7}" type="slidenum">
              <a:rPr lang="zh-CN" altLang="en-US" smtClean="0"/>
              <a:t>32</a:t>
            </a:fld>
            <a:endParaRPr lang="zh-CN" altLang="en-US"/>
          </a:p>
        </p:txBody>
      </p:sp>
    </p:spTree>
    <p:extLst>
      <p:ext uri="{BB962C8B-B14F-4D97-AF65-F5344CB8AC3E}">
        <p14:creationId xmlns:p14="http://schemas.microsoft.com/office/powerpoint/2010/main" val="29760729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214952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_6">
    <p:spTree>
      <p:nvGrpSpPr>
        <p:cNvPr id="1" name=""/>
        <p:cNvGrpSpPr/>
        <p:nvPr/>
      </p:nvGrpSpPr>
      <p:grpSpPr>
        <a:xfrm>
          <a:off x="0" y="0"/>
          <a:ext cx="0" cy="0"/>
          <a:chOff x="0" y="0"/>
          <a:chExt cx="0" cy="0"/>
        </a:xfrm>
      </p:grpSpPr>
      <p:sp>
        <p:nvSpPr>
          <p:cNvPr id="6" name="矩形 5"/>
          <p:cNvSpPr/>
          <p:nvPr userDrawn="1"/>
        </p:nvSpPr>
        <p:spPr>
          <a:xfrm>
            <a:off x="0" y="6691086"/>
            <a:ext cx="9144001" cy="166914"/>
          </a:xfrm>
          <a:prstGeom prst="rect">
            <a:avLst/>
          </a:prstGeom>
          <a:solidFill>
            <a:srgbClr val="18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r="11875" b="86759"/>
          <a:stretch/>
        </p:blipFill>
        <p:spPr>
          <a:xfrm>
            <a:off x="1" y="0"/>
            <a:ext cx="9144000" cy="908050"/>
          </a:xfrm>
          <a:prstGeom prst="rect">
            <a:avLst/>
          </a:prstGeom>
        </p:spPr>
      </p:pic>
    </p:spTree>
    <p:extLst>
      <p:ext uri="{BB962C8B-B14F-4D97-AF65-F5344CB8AC3E}">
        <p14:creationId xmlns:p14="http://schemas.microsoft.com/office/powerpoint/2010/main" val="4082295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t="-1" r="11875" b="86761"/>
          <a:stretch/>
        </p:blipFill>
        <p:spPr>
          <a:xfrm>
            <a:off x="0" y="0"/>
            <a:ext cx="9144000" cy="908050"/>
          </a:xfrm>
          <a:prstGeom prst="rect">
            <a:avLst/>
          </a:prstGeom>
        </p:spPr>
      </p:pic>
      <p:sp>
        <p:nvSpPr>
          <p:cNvPr id="3" name="矩形 2"/>
          <p:cNvSpPr/>
          <p:nvPr userDrawn="1"/>
        </p:nvSpPr>
        <p:spPr>
          <a:xfrm>
            <a:off x="0" y="6691086"/>
            <a:ext cx="9144001" cy="166914"/>
          </a:xfrm>
          <a:prstGeom prst="rect">
            <a:avLst/>
          </a:prstGeom>
          <a:solidFill>
            <a:srgbClr val="AB5C28"/>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0615148"/>
      </p:ext>
    </p:extLst>
  </p:cSld>
  <p:clrMapOvr>
    <a:masterClrMapping/>
  </p:clrMapOvr>
  <p:extLst mod="1">
    <p:ext uri="{DCECCB84-F9BA-43D5-87BE-67443E8EF086}">
      <p15:sldGuideLst xmlns:p15="http://schemas.microsoft.com/office/powerpoint/2012/main">
        <p15:guide id="2" orient="horz" pos="5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sp>
        <p:nvSpPr>
          <p:cNvPr id="5" name="矩形 4"/>
          <p:cNvSpPr/>
          <p:nvPr userDrawn="1"/>
        </p:nvSpPr>
        <p:spPr>
          <a:xfrm>
            <a:off x="0" y="6691086"/>
            <a:ext cx="9144001" cy="166914"/>
          </a:xfrm>
          <a:prstGeom prst="rect">
            <a:avLst/>
          </a:prstGeom>
          <a:solidFill>
            <a:srgbClr val="6D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2">
            <a:grayscl/>
          </a:blip>
          <a:srcRect l="11875" r="11875" b="86759"/>
          <a:stretch/>
        </p:blipFill>
        <p:spPr>
          <a:xfrm>
            <a:off x="0" y="0"/>
            <a:ext cx="9144000" cy="908050"/>
          </a:xfrm>
          <a:prstGeom prst="rect">
            <a:avLst/>
          </a:prstGeom>
        </p:spPr>
      </p:pic>
    </p:spTree>
    <p:extLst>
      <p:ext uri="{BB962C8B-B14F-4D97-AF65-F5344CB8AC3E}">
        <p14:creationId xmlns:p14="http://schemas.microsoft.com/office/powerpoint/2010/main" val="2013780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_4">
    <p:spTree>
      <p:nvGrpSpPr>
        <p:cNvPr id="1" name=""/>
        <p:cNvGrpSpPr/>
        <p:nvPr/>
      </p:nvGrpSpPr>
      <p:grpSpPr>
        <a:xfrm>
          <a:off x="0" y="0"/>
          <a:ext cx="0" cy="0"/>
          <a:chOff x="0" y="0"/>
          <a:chExt cx="0" cy="0"/>
        </a:xfrm>
      </p:grpSpPr>
      <p:sp>
        <p:nvSpPr>
          <p:cNvPr id="6" name="矩形 5"/>
          <p:cNvSpPr/>
          <p:nvPr userDrawn="1"/>
        </p:nvSpPr>
        <p:spPr>
          <a:xfrm>
            <a:off x="0" y="6691086"/>
            <a:ext cx="9144001" cy="166914"/>
          </a:xfrm>
          <a:prstGeom prst="rect">
            <a:avLst/>
          </a:prstGeom>
          <a:solidFill>
            <a:srgbClr val="02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875" r="11875" b="86759"/>
          <a:stretch/>
        </p:blipFill>
        <p:spPr>
          <a:xfrm>
            <a:off x="0" y="0"/>
            <a:ext cx="9144000" cy="908050"/>
          </a:xfrm>
          <a:prstGeom prst="rect">
            <a:avLst/>
          </a:prstGeom>
        </p:spPr>
      </p:pic>
    </p:spTree>
    <p:extLst>
      <p:ext uri="{BB962C8B-B14F-4D97-AF65-F5344CB8AC3E}">
        <p14:creationId xmlns:p14="http://schemas.microsoft.com/office/powerpoint/2010/main" val="1534496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6" name="矩形 5"/>
          <p:cNvSpPr/>
          <p:nvPr userDrawn="1"/>
        </p:nvSpPr>
        <p:spPr>
          <a:xfrm>
            <a:off x="0" y="6691086"/>
            <a:ext cx="9144001" cy="166914"/>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2">
            <a:duotone>
              <a:prstClr val="black"/>
              <a:srgbClr val="92D050">
                <a:tint val="45000"/>
                <a:satMod val="400000"/>
              </a:srgbClr>
            </a:duotone>
            <a:extLst/>
          </a:blip>
          <a:srcRect l="11875" r="11875" b="86759"/>
          <a:stretch/>
        </p:blipFill>
        <p:spPr>
          <a:xfrm>
            <a:off x="0" y="0"/>
            <a:ext cx="9144000" cy="908050"/>
          </a:xfrm>
          <a:prstGeom prst="rect">
            <a:avLst/>
          </a:prstGeom>
        </p:spPr>
      </p:pic>
    </p:spTree>
    <p:extLst>
      <p:ext uri="{BB962C8B-B14F-4D97-AF65-F5344CB8AC3E}">
        <p14:creationId xmlns:p14="http://schemas.microsoft.com/office/powerpoint/2010/main" val="4024450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bg>
      <p:bgPr>
        <a:solidFill>
          <a:schemeClr val="bg1"/>
        </a:solidFill>
        <a:effectLst/>
      </p:bgPr>
    </p:bg>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1875" t="30074" r="11875" b="53096"/>
          <a:stretch/>
        </p:blipFill>
        <p:spPr>
          <a:xfrm rot="10800000">
            <a:off x="0" y="-6"/>
            <a:ext cx="9144000" cy="972462"/>
          </a:xfrm>
          <a:prstGeom prst="trapezoid">
            <a:avLst>
              <a:gd name="adj" fmla="val 0"/>
            </a:avLst>
          </a:prstGeom>
        </p:spPr>
      </p:pic>
    </p:spTree>
    <p:extLst>
      <p:ext uri="{BB962C8B-B14F-4D97-AF65-F5344CB8AC3E}">
        <p14:creationId xmlns:p14="http://schemas.microsoft.com/office/powerpoint/2010/main" val="265253381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副标题页_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4166956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副标题页_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grayscl/>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150315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副标题页_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112355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页_3">
    <p:spTree>
      <p:nvGrpSpPr>
        <p:cNvPr id="1" name=""/>
        <p:cNvGrpSpPr/>
        <p:nvPr/>
      </p:nvGrpSpPr>
      <p:grpSpPr>
        <a:xfrm>
          <a:off x="0" y="0"/>
          <a:ext cx="0" cy="0"/>
          <a:chOff x="0" y="0"/>
          <a:chExt cx="0" cy="0"/>
        </a:xfrm>
      </p:grpSpPr>
      <p:sp>
        <p:nvSpPr>
          <p:cNvPr id="7" name="矩形 6"/>
          <p:cNvSpPr/>
          <p:nvPr userDrawn="1"/>
        </p:nvSpPr>
        <p:spPr>
          <a:xfrm>
            <a:off x="0" y="6691086"/>
            <a:ext cx="9144001" cy="1669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r="11875" b="86759"/>
          <a:stretch/>
        </p:blipFill>
        <p:spPr>
          <a:xfrm>
            <a:off x="0" y="0"/>
            <a:ext cx="9144000" cy="908050"/>
          </a:xfrm>
          <a:prstGeom prst="rect">
            <a:avLst/>
          </a:prstGeom>
        </p:spPr>
      </p:pic>
    </p:spTree>
    <p:extLst>
      <p:ext uri="{BB962C8B-B14F-4D97-AF65-F5344CB8AC3E}">
        <p14:creationId xmlns:p14="http://schemas.microsoft.com/office/powerpoint/2010/main" val="275433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副标题页_4">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213785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副标题页_5">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prstClr val="black"/>
              <a:srgbClr val="92D050">
                <a:tint val="45000"/>
                <a:satMod val="400000"/>
              </a:srgbClr>
            </a:duotone>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304250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副标题页_6">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r="11875"/>
          <a:stretch/>
        </p:blipFill>
        <p:spPr>
          <a:xfrm>
            <a:off x="0" y="0"/>
            <a:ext cx="9144000" cy="6858000"/>
          </a:xfrm>
          <a:prstGeom prst="rect">
            <a:avLst/>
          </a:prstGeom>
        </p:spPr>
      </p:pic>
    </p:spTree>
    <p:extLst>
      <p:ext uri="{BB962C8B-B14F-4D97-AF65-F5344CB8AC3E}">
        <p14:creationId xmlns:p14="http://schemas.microsoft.com/office/powerpoint/2010/main" val="3114035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上海交通大学勤工助学体系介绍</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6767523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17" r:id="rId5"/>
    <p:sldLayoutId id="2147483718" r:id="rId6"/>
    <p:sldLayoutId id="2147483719" r:id="rId7"/>
    <p:sldLayoutId id="2147483721" r:id="rId8"/>
    <p:sldLayoutId id="2147483723" r:id="rId9"/>
    <p:sldLayoutId id="2147483724" r:id="rId10"/>
    <p:sldLayoutId id="2147483739" r:id="rId11"/>
    <p:sldLayoutId id="2147483740" r:id="rId12"/>
    <p:sldLayoutId id="2147483741" r:id="rId13"/>
    <p:sldLayoutId id="214748374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1.png"/><Relationship Id="rId5" Type="http://schemas.microsoft.com/office/2007/relationships/hdphoto" Target="../media/hdphoto5.wdp"/><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11875" t="12064" r="11875"/>
          <a:stretch/>
        </p:blipFill>
        <p:spPr>
          <a:xfrm rot="10800000">
            <a:off x="1943999" y="2169000"/>
            <a:ext cx="7200000" cy="2520000"/>
          </a:xfrm>
          <a:prstGeom prst="rect">
            <a:avLst/>
          </a:prstGeom>
        </p:spPr>
      </p:pic>
      <p:sp>
        <p:nvSpPr>
          <p:cNvPr id="3" name="矩形 2"/>
          <p:cNvSpPr/>
          <p:nvPr/>
        </p:nvSpPr>
        <p:spPr>
          <a:xfrm>
            <a:off x="1943999" y="2551834"/>
            <a:ext cx="7200002" cy="1754326"/>
          </a:xfrm>
          <a:prstGeom prst="rect">
            <a:avLst/>
          </a:prstGeom>
        </p:spPr>
        <p:txBody>
          <a:bodyPr wrap="square">
            <a:spAutoFit/>
          </a:bodyPr>
          <a:lstStyle/>
          <a:p>
            <a:pPr algn="ctr"/>
            <a:r>
              <a:rPr kumimoji="1" lang="zh-CN" altLang="en-US" sz="4400" dirty="0">
                <a:solidFill>
                  <a:schemeClr val="bg1"/>
                </a:solidFill>
                <a:latin typeface="+mn-ea"/>
              </a:rPr>
              <a:t>上海交通大学</a:t>
            </a:r>
            <a:endParaRPr kumimoji="1" lang="en-US" altLang="zh-CN" sz="4400" dirty="0">
              <a:solidFill>
                <a:schemeClr val="bg1"/>
              </a:solidFill>
              <a:latin typeface="+mn-ea"/>
            </a:endParaRPr>
          </a:p>
          <a:p>
            <a:pPr algn="ctr"/>
            <a:endParaRPr kumimoji="1" lang="en-US" altLang="zh-CN" sz="2000" dirty="0">
              <a:solidFill>
                <a:schemeClr val="bg1"/>
              </a:solidFill>
              <a:latin typeface="+mn-ea"/>
            </a:endParaRPr>
          </a:p>
          <a:p>
            <a:pPr algn="ctr"/>
            <a:r>
              <a:rPr kumimoji="1" lang="zh-CN" altLang="en-US" sz="4400" dirty="0">
                <a:solidFill>
                  <a:schemeClr val="bg1"/>
                </a:solidFill>
                <a:latin typeface="+mn-ea"/>
              </a:rPr>
              <a:t>勤工助学体系介绍</a:t>
            </a:r>
            <a:endParaRPr kumimoji="1" lang="en-US" altLang="zh-CN" sz="4400" dirty="0">
              <a:solidFill>
                <a:schemeClr val="bg1"/>
              </a:solidFill>
              <a:latin typeface="+mn-ea"/>
            </a:endParaRPr>
          </a:p>
        </p:txBody>
      </p:sp>
      <p:pic>
        <p:nvPicPr>
          <p:cNvPr id="2" name="Picture 1"/>
          <p:cNvPicPr>
            <a:picLocks noChangeAspect="1"/>
          </p:cNvPicPr>
          <p:nvPr/>
        </p:nvPicPr>
        <p:blipFill>
          <a:blip r:embed="rId4"/>
          <a:stretch>
            <a:fillRect/>
          </a:stretch>
        </p:blipFill>
        <p:spPr>
          <a:xfrm>
            <a:off x="488414" y="523684"/>
            <a:ext cx="3703327" cy="969266"/>
          </a:xfrm>
          <a:prstGeom prst="rect">
            <a:avLst/>
          </a:prstGeom>
        </p:spPr>
      </p:pic>
    </p:spTree>
    <p:extLst>
      <p:ext uri="{BB962C8B-B14F-4D97-AF65-F5344CB8AC3E}">
        <p14:creationId xmlns:p14="http://schemas.microsoft.com/office/powerpoint/2010/main" val="4371164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24960" y="233167"/>
            <a:ext cx="894080" cy="548640"/>
          </a:xfrm>
          <a:prstGeom prst="rect">
            <a:avLst/>
          </a:prstGeom>
          <a:noFill/>
        </p:spPr>
        <p:txBody>
          <a:bodyPr wrap="none" rtlCol="0">
            <a:spAutoFit/>
          </a:bodyPr>
          <a:lstStyle/>
          <a:p>
            <a:r>
              <a:rPr lang="zh-CN" altLang="en-US" sz="2800" dirty="0">
                <a:solidFill>
                  <a:schemeClr val="bg1"/>
                </a:solidFill>
              </a:rPr>
              <a:t>助管</a:t>
            </a:r>
          </a:p>
        </p:txBody>
      </p:sp>
      <p:grpSp>
        <p:nvGrpSpPr>
          <p:cNvPr id="23" name="组合 22"/>
          <p:cNvGrpSpPr/>
          <p:nvPr/>
        </p:nvGrpSpPr>
        <p:grpSpPr>
          <a:xfrm>
            <a:off x="303213" y="1785711"/>
            <a:ext cx="3279775" cy="4630537"/>
            <a:chOff x="303213" y="1785711"/>
            <a:chExt cx="3279775" cy="4630537"/>
          </a:xfrm>
        </p:grpSpPr>
        <p:graphicFrame>
          <p:nvGraphicFramePr>
            <p:cNvPr id="6" name="图表 5"/>
            <p:cNvGraphicFramePr/>
            <p:nvPr>
              <p:extLst>
                <p:ext uri="{D42A27DB-BD31-4B8C-83A1-F6EECF244321}">
                  <p14:modId xmlns:p14="http://schemas.microsoft.com/office/powerpoint/2010/main" val="812988032"/>
                </p:ext>
              </p:extLst>
            </p:nvPr>
          </p:nvGraphicFramePr>
          <p:xfrm>
            <a:off x="708263" y="2724031"/>
            <a:ext cx="2469674" cy="24364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直接连接符 5"/>
            <p:cNvCxnSpPr/>
            <p:nvPr/>
          </p:nvCxnSpPr>
          <p:spPr>
            <a:xfrm>
              <a:off x="749096" y="1785711"/>
              <a:ext cx="238800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83"/>
            <p:cNvSpPr txBox="1"/>
            <p:nvPr/>
          </p:nvSpPr>
          <p:spPr>
            <a:xfrm>
              <a:off x="733379" y="1833454"/>
              <a:ext cx="2419443" cy="394723"/>
            </a:xfrm>
            <a:prstGeom prst="rect">
              <a:avLst/>
            </a:prstGeom>
            <a:noFill/>
          </p:spPr>
          <p:txBody>
            <a:bodyPr wrap="square" rtlCol="0">
              <a:spAutoFit/>
            </a:bodyPr>
            <a:lstStyle/>
            <a:p>
              <a:pPr defTabSz="641985"/>
              <a:r>
                <a:rPr lang="zh-CN" altLang="en-US" sz="1965" kern="0" dirty="0">
                  <a:solidFill>
                    <a:schemeClr val="accent4"/>
                  </a:solidFill>
                  <a:latin typeface="+mn-ea"/>
                  <a:cs typeface="Segoe UI Light" pitchFamily="34" charset="0"/>
                </a:rPr>
                <a:t>第一类</a:t>
              </a:r>
            </a:p>
          </p:txBody>
        </p:sp>
        <p:sp>
          <p:nvSpPr>
            <p:cNvPr id="13" name="矩形 12"/>
            <p:cNvSpPr/>
            <p:nvPr/>
          </p:nvSpPr>
          <p:spPr>
            <a:xfrm>
              <a:off x="711049" y="2171308"/>
              <a:ext cx="2464103" cy="369332"/>
            </a:xfrm>
            <a:prstGeom prst="rect">
              <a:avLst/>
            </a:prstGeom>
          </p:spPr>
          <p:txBody>
            <a:bodyPr wrap="square">
              <a:spAutoFit/>
            </a:bodyPr>
            <a:lstStyle/>
            <a:p>
              <a:pPr defTabSz="641985"/>
              <a:r>
                <a:rPr lang="zh-CN" kern="0" dirty="0">
                  <a:solidFill>
                    <a:schemeClr val="tx1">
                      <a:lumMod val="85000"/>
                      <a:lumOff val="15000"/>
                    </a:schemeClr>
                  </a:solidFill>
                  <a:latin typeface="+mn-ea"/>
                  <a:cs typeface="Segoe UI Light" pitchFamily="34" charset="0"/>
                </a:rPr>
                <a:t>学校支付</a:t>
              </a:r>
              <a:r>
                <a:rPr lang="en-US" altLang="zh-CN" kern="0" dirty="0">
                  <a:solidFill>
                    <a:schemeClr val="tx1">
                      <a:lumMod val="85000"/>
                      <a:lumOff val="15000"/>
                    </a:schemeClr>
                  </a:solidFill>
                  <a:latin typeface="+mn-ea"/>
                  <a:cs typeface="Segoe UI Light" pitchFamily="34" charset="0"/>
                </a:rPr>
                <a:t>100%</a:t>
              </a:r>
              <a:r>
                <a:rPr lang="zh-CN" altLang="en-US" kern="0" dirty="0">
                  <a:solidFill>
                    <a:schemeClr val="tx1">
                      <a:lumMod val="85000"/>
                      <a:lumOff val="15000"/>
                    </a:schemeClr>
                  </a:solidFill>
                  <a:latin typeface="+mn-ea"/>
                  <a:cs typeface="Segoe UI Light" pitchFamily="34" charset="0"/>
                </a:rPr>
                <a:t>酬金</a:t>
              </a:r>
            </a:p>
          </p:txBody>
        </p:sp>
        <p:sp>
          <p:nvSpPr>
            <p:cNvPr id="18" name="TextBox 83"/>
            <p:cNvSpPr txBox="1"/>
            <p:nvPr/>
          </p:nvSpPr>
          <p:spPr>
            <a:xfrm>
              <a:off x="1818682" y="3649356"/>
              <a:ext cx="248837" cy="632460"/>
            </a:xfrm>
            <a:prstGeom prst="rect">
              <a:avLst/>
            </a:prstGeom>
            <a:noFill/>
          </p:spPr>
          <p:txBody>
            <a:bodyPr wrap="square" rtlCol="0">
              <a:spAutoFit/>
            </a:bodyPr>
            <a:lstStyle/>
            <a:p>
              <a:pPr algn="ctr" defTabSz="641985"/>
              <a:r>
                <a:rPr lang="en-US" sz="3370" kern="0" dirty="0">
                  <a:solidFill>
                    <a:srgbClr val="D9A526"/>
                  </a:solidFill>
                  <a:latin typeface="+mn-ea"/>
                  <a:cs typeface="Segoe UI Light" pitchFamily="34" charset="0"/>
                </a:rPr>
                <a:t>1</a:t>
              </a:r>
            </a:p>
          </p:txBody>
        </p:sp>
        <p:sp>
          <p:nvSpPr>
            <p:cNvPr id="100" name="文本框 99"/>
            <p:cNvSpPr txBox="1"/>
            <p:nvPr/>
          </p:nvSpPr>
          <p:spPr>
            <a:xfrm>
              <a:off x="303213" y="5462141"/>
              <a:ext cx="3279775" cy="954107"/>
            </a:xfrm>
            <a:prstGeom prst="rect">
              <a:avLst/>
            </a:prstGeom>
            <a:noFill/>
            <a:ln w="9525">
              <a:noFill/>
            </a:ln>
          </p:spPr>
          <p:txBody>
            <a:bodyPr wrap="square">
              <a:spAutoFit/>
            </a:bodyPr>
            <a:lstStyle/>
            <a:p>
              <a:pPr marL="285750" indent="-285750" algn="l" fontAlgn="auto">
                <a:buFont typeface="Arial" charset="0"/>
                <a:buChar char="•"/>
              </a:pPr>
              <a:r>
                <a:rPr lang="zh-CN" altLang="en-US" sz="1400" b="0" u="none" dirty="0">
                  <a:solidFill>
                    <a:srgbClr val="000000"/>
                  </a:solidFill>
                  <a:latin typeface="+mn-ea"/>
                  <a:cs typeface="宋体" charset="0"/>
                </a:rPr>
                <a:t>学校文件规定项目的</a:t>
              </a:r>
              <a:r>
                <a:rPr lang="zh-CN" altLang="en-US" sz="1400" dirty="0">
                  <a:solidFill>
                    <a:srgbClr val="000000"/>
                  </a:solidFill>
                  <a:latin typeface="+mn-ea"/>
                  <a:cs typeface="宋体" charset="0"/>
                </a:rPr>
                <a:t>助管</a:t>
              </a:r>
              <a:r>
                <a:rPr lang="zh-CN" altLang="en-US" sz="1400" b="0" u="none" dirty="0">
                  <a:solidFill>
                    <a:srgbClr val="000000"/>
                  </a:solidFill>
                  <a:latin typeface="+mn-ea"/>
                  <a:cs typeface="宋体" charset="0"/>
                </a:rPr>
                <a:t>岗位</a:t>
              </a:r>
            </a:p>
            <a:p>
              <a:pPr marL="285750" indent="-285750" algn="l" fontAlgn="auto">
                <a:buFont typeface="Arial" charset="0"/>
                <a:buChar char="•"/>
              </a:pPr>
              <a:r>
                <a:rPr lang="zh-CN" altLang="en-US" sz="1400" b="0" u="none" dirty="0">
                  <a:solidFill>
                    <a:srgbClr val="000000"/>
                  </a:solidFill>
                  <a:latin typeface="+mn-ea"/>
                  <a:cs typeface="宋体" charset="0"/>
                </a:rPr>
                <a:t>经学校主要领导批准的学校重大临时任务的助管岗位</a:t>
              </a:r>
            </a:p>
            <a:p>
              <a:pPr marL="285750" indent="-285750" algn="l" fontAlgn="auto">
                <a:buFont typeface="Arial" charset="0"/>
                <a:buChar char="•"/>
              </a:pPr>
              <a:r>
                <a:rPr lang="zh-CN" altLang="en-US" sz="1400" b="0" u="none" dirty="0">
                  <a:solidFill>
                    <a:srgbClr val="000000"/>
                  </a:solidFill>
                  <a:latin typeface="+mn-ea"/>
                  <a:cs typeface="宋体" charset="0"/>
                </a:rPr>
                <a:t>面向广大师生服务的</a:t>
              </a:r>
              <a:r>
                <a:rPr lang="zh-CN" altLang="en-US" sz="1400" dirty="0">
                  <a:solidFill>
                    <a:srgbClr val="000000"/>
                  </a:solidFill>
                  <a:latin typeface="+mn-ea"/>
                  <a:cs typeface="宋体" charset="0"/>
                </a:rPr>
                <a:t>助管</a:t>
              </a:r>
              <a:r>
                <a:rPr lang="zh-CN" altLang="en-US" sz="1400" b="0" u="none" dirty="0">
                  <a:solidFill>
                    <a:srgbClr val="000000"/>
                  </a:solidFill>
                  <a:latin typeface="+mn-ea"/>
                  <a:cs typeface="宋体" charset="0"/>
                </a:rPr>
                <a:t>岗位。</a:t>
              </a:r>
            </a:p>
          </p:txBody>
        </p:sp>
      </p:grpSp>
      <p:grpSp>
        <p:nvGrpSpPr>
          <p:cNvPr id="22" name="组合 21"/>
          <p:cNvGrpSpPr/>
          <p:nvPr/>
        </p:nvGrpSpPr>
        <p:grpSpPr>
          <a:xfrm>
            <a:off x="3511189" y="1785711"/>
            <a:ext cx="2469674" cy="4630537"/>
            <a:chOff x="3356124" y="1785711"/>
            <a:chExt cx="2469674" cy="4630537"/>
          </a:xfrm>
        </p:grpSpPr>
        <p:cxnSp>
          <p:nvCxnSpPr>
            <p:cNvPr id="8" name="直接连接符 14"/>
            <p:cNvCxnSpPr/>
            <p:nvPr/>
          </p:nvCxnSpPr>
          <p:spPr>
            <a:xfrm>
              <a:off x="3384471" y="1785711"/>
              <a:ext cx="241298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Box 83"/>
            <p:cNvSpPr txBox="1"/>
            <p:nvPr/>
          </p:nvSpPr>
          <p:spPr>
            <a:xfrm>
              <a:off x="3381264" y="1833454"/>
              <a:ext cx="2419395" cy="394723"/>
            </a:xfrm>
            <a:prstGeom prst="rect">
              <a:avLst/>
            </a:prstGeom>
            <a:noFill/>
          </p:spPr>
          <p:txBody>
            <a:bodyPr wrap="square" rtlCol="0">
              <a:spAutoFit/>
            </a:bodyPr>
            <a:lstStyle/>
            <a:p>
              <a:pPr defTabSz="641985"/>
              <a:r>
                <a:rPr lang="zh-CN" altLang="en-US" sz="1965" kern="0" dirty="0">
                  <a:solidFill>
                    <a:schemeClr val="accent3"/>
                  </a:solidFill>
                  <a:latin typeface="+mn-ea"/>
                  <a:cs typeface="Segoe UI Light" pitchFamily="34" charset="0"/>
                </a:rPr>
                <a:t>第二类</a:t>
              </a:r>
            </a:p>
          </p:txBody>
        </p:sp>
        <p:sp>
          <p:nvSpPr>
            <p:cNvPr id="14" name="矩形 13"/>
            <p:cNvSpPr/>
            <p:nvPr/>
          </p:nvSpPr>
          <p:spPr>
            <a:xfrm>
              <a:off x="3371691" y="2171308"/>
              <a:ext cx="2438541" cy="579120"/>
            </a:xfrm>
            <a:prstGeom prst="rect">
              <a:avLst/>
            </a:prstGeom>
          </p:spPr>
          <p:txBody>
            <a:bodyPr wrap="square">
              <a:spAutoFit/>
            </a:bodyPr>
            <a:lstStyle/>
            <a:p>
              <a:pPr defTabSz="641985"/>
              <a:r>
                <a:rPr lang="zh-CN" altLang="en-US" sz="1600" dirty="0">
                  <a:solidFill>
                    <a:srgbClr val="000000"/>
                  </a:solidFill>
                  <a:latin typeface="+mn-ea"/>
                  <a:cs typeface="宋体" charset="0"/>
                  <a:sym typeface="+mn-ea"/>
                </a:rPr>
                <a:t>学校支付</a:t>
              </a:r>
              <a:r>
                <a:rPr lang="en-US" altLang="zh-CN" sz="1600" dirty="0">
                  <a:solidFill>
                    <a:srgbClr val="000000"/>
                  </a:solidFill>
                  <a:latin typeface="+mn-ea"/>
                  <a:cs typeface="宋体" charset="0"/>
                  <a:sym typeface="+mn-ea"/>
                </a:rPr>
                <a:t>50%</a:t>
              </a:r>
              <a:r>
                <a:rPr lang="zh-CN" altLang="en-US" sz="1600" dirty="0">
                  <a:solidFill>
                    <a:srgbClr val="000000"/>
                  </a:solidFill>
                  <a:latin typeface="+mn-ea"/>
                  <a:cs typeface="宋体" charset="0"/>
                  <a:sym typeface="+mn-ea"/>
                </a:rPr>
                <a:t>，且每人每月不超过</a:t>
              </a:r>
              <a:r>
                <a:rPr lang="en-US" altLang="zh-CN" sz="1600" dirty="0">
                  <a:solidFill>
                    <a:srgbClr val="000000"/>
                  </a:solidFill>
                  <a:latin typeface="+mn-ea"/>
                  <a:cs typeface="宋体" charset="0"/>
                  <a:sym typeface="+mn-ea"/>
                </a:rPr>
                <a:t>600</a:t>
              </a:r>
              <a:r>
                <a:rPr lang="zh-CN" altLang="en-US" sz="1600" dirty="0">
                  <a:solidFill>
                    <a:srgbClr val="000000"/>
                  </a:solidFill>
                  <a:latin typeface="+mn-ea"/>
                  <a:cs typeface="宋体" charset="0"/>
                  <a:sym typeface="+mn-ea"/>
                </a:rPr>
                <a:t>元</a:t>
              </a:r>
              <a:endParaRPr lang="zh-CN" altLang="en-US" sz="1600" kern="0" dirty="0">
                <a:solidFill>
                  <a:srgbClr val="000000"/>
                </a:solidFill>
                <a:latin typeface="+mn-ea"/>
                <a:cs typeface="宋体" charset="0"/>
                <a:sym typeface="+mn-ea"/>
              </a:endParaRPr>
            </a:p>
          </p:txBody>
        </p:sp>
        <p:graphicFrame>
          <p:nvGraphicFramePr>
            <p:cNvPr id="16" name="图表 15"/>
            <p:cNvGraphicFramePr/>
            <p:nvPr>
              <p:extLst>
                <p:ext uri="{D42A27DB-BD31-4B8C-83A1-F6EECF244321}">
                  <p14:modId xmlns:p14="http://schemas.microsoft.com/office/powerpoint/2010/main" val="2853801844"/>
                </p:ext>
              </p:extLst>
            </p:nvPr>
          </p:nvGraphicFramePr>
          <p:xfrm>
            <a:off x="3356124" y="2723922"/>
            <a:ext cx="2469674" cy="2436461"/>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83"/>
            <p:cNvSpPr txBox="1"/>
            <p:nvPr/>
          </p:nvSpPr>
          <p:spPr>
            <a:xfrm>
              <a:off x="4494124" y="3649345"/>
              <a:ext cx="193675" cy="632460"/>
            </a:xfrm>
            <a:prstGeom prst="rect">
              <a:avLst/>
            </a:prstGeom>
            <a:noFill/>
          </p:spPr>
          <p:txBody>
            <a:bodyPr wrap="square" rtlCol="0">
              <a:spAutoFit/>
            </a:bodyPr>
            <a:lstStyle/>
            <a:p>
              <a:pPr algn="ctr" defTabSz="641985"/>
              <a:r>
                <a:rPr lang="en-US" altLang="zh-CN" sz="3370" kern="0" dirty="0">
                  <a:solidFill>
                    <a:srgbClr val="7B7B7B"/>
                  </a:solidFill>
                  <a:latin typeface="+mn-ea"/>
                  <a:cs typeface="Segoe UI Light" pitchFamily="34" charset="0"/>
                </a:rPr>
                <a:t>2</a:t>
              </a:r>
              <a:endParaRPr lang="en-US" sz="3370" kern="0" dirty="0">
                <a:solidFill>
                  <a:srgbClr val="7B7B7B"/>
                </a:solidFill>
                <a:latin typeface="+mn-ea"/>
                <a:cs typeface="Segoe UI Light" pitchFamily="34" charset="0"/>
              </a:endParaRPr>
            </a:p>
          </p:txBody>
        </p:sp>
        <p:sp>
          <p:nvSpPr>
            <p:cNvPr id="4" name="文本框 3"/>
            <p:cNvSpPr txBox="1"/>
            <p:nvPr/>
          </p:nvSpPr>
          <p:spPr>
            <a:xfrm>
              <a:off x="3380334" y="5677584"/>
              <a:ext cx="2421255" cy="738664"/>
            </a:xfrm>
            <a:prstGeom prst="rect">
              <a:avLst/>
            </a:prstGeom>
            <a:noFill/>
            <a:ln w="9525">
              <a:noFill/>
            </a:ln>
          </p:spPr>
          <p:txBody>
            <a:bodyPr wrap="square">
              <a:spAutoFit/>
            </a:bodyPr>
            <a:lstStyle/>
            <a:p>
              <a:pPr marL="285750" indent="-285750" algn="l" fontAlgn="auto">
                <a:buFont typeface="Arial" charset="0"/>
                <a:buChar char="•"/>
              </a:pPr>
              <a:r>
                <a:rPr lang="zh-CN" altLang="en-US" sz="1400" b="0" u="none" dirty="0">
                  <a:solidFill>
                    <a:srgbClr val="000000"/>
                  </a:solidFill>
                  <a:latin typeface="+mn-ea"/>
                  <a:cs typeface="宋体" charset="0"/>
                </a:rPr>
                <a:t>学校各机关部处、学院（系）聘用的非面向广大师生服务的助管岗位</a:t>
              </a:r>
            </a:p>
          </p:txBody>
        </p:sp>
      </p:grpSp>
      <p:grpSp>
        <p:nvGrpSpPr>
          <p:cNvPr id="2" name="组合 1"/>
          <p:cNvGrpSpPr/>
          <p:nvPr/>
        </p:nvGrpSpPr>
        <p:grpSpPr>
          <a:xfrm>
            <a:off x="6379779" y="1785711"/>
            <a:ext cx="2550160" cy="4630537"/>
            <a:chOff x="6379779" y="1785711"/>
            <a:chExt cx="2550160" cy="4630537"/>
          </a:xfrm>
        </p:grpSpPr>
        <p:cxnSp>
          <p:nvCxnSpPr>
            <p:cNvPr id="9" name="直接连接符 18"/>
            <p:cNvCxnSpPr/>
            <p:nvPr/>
          </p:nvCxnSpPr>
          <p:spPr>
            <a:xfrm>
              <a:off x="6427819" y="1785711"/>
              <a:ext cx="24129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83"/>
            <p:cNvSpPr txBox="1"/>
            <p:nvPr/>
          </p:nvSpPr>
          <p:spPr>
            <a:xfrm>
              <a:off x="6397373" y="1833454"/>
              <a:ext cx="2473873" cy="394723"/>
            </a:xfrm>
            <a:prstGeom prst="rect">
              <a:avLst/>
            </a:prstGeom>
            <a:noFill/>
          </p:spPr>
          <p:txBody>
            <a:bodyPr wrap="square" rtlCol="0">
              <a:spAutoFit/>
            </a:bodyPr>
            <a:lstStyle/>
            <a:p>
              <a:pPr defTabSz="641985"/>
              <a:r>
                <a:rPr lang="zh-CN" altLang="en-US" sz="1965" kern="0" dirty="0">
                  <a:solidFill>
                    <a:schemeClr val="accent6"/>
                  </a:solidFill>
                  <a:latin typeface="+mn-ea"/>
                  <a:cs typeface="Segoe UI Light" pitchFamily="34" charset="0"/>
                </a:rPr>
                <a:t>第三类</a:t>
              </a:r>
            </a:p>
          </p:txBody>
        </p:sp>
        <p:sp>
          <p:nvSpPr>
            <p:cNvPr id="15" name="矩形 14"/>
            <p:cNvSpPr/>
            <p:nvPr/>
          </p:nvSpPr>
          <p:spPr>
            <a:xfrm>
              <a:off x="6402258" y="2171308"/>
              <a:ext cx="2464103" cy="335280"/>
            </a:xfrm>
            <a:prstGeom prst="rect">
              <a:avLst/>
            </a:prstGeom>
          </p:spPr>
          <p:txBody>
            <a:bodyPr wrap="square">
              <a:spAutoFit/>
            </a:bodyPr>
            <a:lstStyle/>
            <a:p>
              <a:pPr defTabSz="641985"/>
              <a:r>
                <a:rPr lang="zh-CN" altLang="en-US" sz="1600" dirty="0">
                  <a:solidFill>
                    <a:srgbClr val="000000"/>
                  </a:solidFill>
                  <a:latin typeface="+mn-ea"/>
                  <a:cs typeface="宋体" charset="0"/>
                  <a:sym typeface="+mn-ea"/>
                </a:rPr>
                <a:t>不占用学校勤工助学基金</a:t>
              </a:r>
              <a:endParaRPr lang="zh-CN" altLang="en-US" sz="1600" kern="0" dirty="0">
                <a:solidFill>
                  <a:srgbClr val="000000"/>
                </a:solidFill>
                <a:latin typeface="+mn-ea"/>
                <a:cs typeface="宋体" charset="0"/>
                <a:sym typeface="+mn-ea"/>
              </a:endParaRPr>
            </a:p>
          </p:txBody>
        </p:sp>
        <p:graphicFrame>
          <p:nvGraphicFramePr>
            <p:cNvPr id="17" name="图表 16"/>
            <p:cNvGraphicFramePr/>
            <p:nvPr>
              <p:extLst>
                <p:ext uri="{D42A27DB-BD31-4B8C-83A1-F6EECF244321}">
                  <p14:modId xmlns:p14="http://schemas.microsoft.com/office/powerpoint/2010/main" val="4284127971"/>
                </p:ext>
              </p:extLst>
            </p:nvPr>
          </p:nvGraphicFramePr>
          <p:xfrm>
            <a:off x="6399472" y="2752021"/>
            <a:ext cx="2469674" cy="2436461"/>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83"/>
            <p:cNvSpPr txBox="1"/>
            <p:nvPr/>
          </p:nvSpPr>
          <p:spPr>
            <a:xfrm>
              <a:off x="7509891" y="3649356"/>
              <a:ext cx="248837" cy="632460"/>
            </a:xfrm>
            <a:prstGeom prst="rect">
              <a:avLst/>
            </a:prstGeom>
            <a:noFill/>
          </p:spPr>
          <p:txBody>
            <a:bodyPr wrap="square" rtlCol="0">
              <a:spAutoFit/>
            </a:bodyPr>
            <a:lstStyle/>
            <a:p>
              <a:pPr algn="ctr" defTabSz="641985"/>
              <a:r>
                <a:rPr lang="en-US" altLang="zh-CN" sz="3370" kern="0" dirty="0">
                  <a:solidFill>
                    <a:srgbClr val="455B3B"/>
                  </a:solidFill>
                  <a:latin typeface="+mn-ea"/>
                  <a:cs typeface="Segoe UI Light" pitchFamily="34" charset="0"/>
                </a:rPr>
                <a:t>3</a:t>
              </a:r>
              <a:endParaRPr lang="en-US" sz="3370" kern="0" dirty="0">
                <a:solidFill>
                  <a:srgbClr val="455B3B"/>
                </a:solidFill>
                <a:latin typeface="+mn-ea"/>
                <a:cs typeface="Segoe UI Light" pitchFamily="34" charset="0"/>
              </a:endParaRPr>
            </a:p>
          </p:txBody>
        </p:sp>
        <p:sp>
          <p:nvSpPr>
            <p:cNvPr id="5" name="文本框 4"/>
            <p:cNvSpPr txBox="1"/>
            <p:nvPr/>
          </p:nvSpPr>
          <p:spPr>
            <a:xfrm>
              <a:off x="6379779" y="5893028"/>
              <a:ext cx="2550160" cy="523220"/>
            </a:xfrm>
            <a:prstGeom prst="rect">
              <a:avLst/>
            </a:prstGeom>
            <a:noFill/>
            <a:ln w="9525">
              <a:noFill/>
            </a:ln>
          </p:spPr>
          <p:txBody>
            <a:bodyPr wrap="square">
              <a:spAutoFit/>
            </a:bodyPr>
            <a:lstStyle/>
            <a:p>
              <a:pPr marL="285750" indent="-285750" algn="l" fontAlgn="auto">
                <a:buFont typeface="Arial" charset="0"/>
                <a:buChar char="•"/>
              </a:pPr>
              <a:r>
                <a:rPr sz="1400" b="0" u="none" dirty="0" err="1">
                  <a:solidFill>
                    <a:srgbClr val="000000"/>
                  </a:solidFill>
                  <a:latin typeface="+mn-ea"/>
                  <a:cs typeface="宋体" charset="0"/>
                </a:rPr>
                <a:t>学校各部门专项工作</a:t>
              </a:r>
              <a:endParaRPr sz="1400" b="0" u="none" dirty="0">
                <a:solidFill>
                  <a:srgbClr val="000000"/>
                </a:solidFill>
                <a:latin typeface="+mn-ea"/>
                <a:cs typeface="宋体" charset="0"/>
              </a:endParaRPr>
            </a:p>
            <a:p>
              <a:pPr marL="285750" indent="-285750" algn="l" fontAlgn="auto">
                <a:buFont typeface="Arial" charset="0"/>
                <a:buChar char="•"/>
              </a:pPr>
              <a:r>
                <a:rPr lang="en-US" sz="1400" b="0" u="none" dirty="0" err="1">
                  <a:solidFill>
                    <a:srgbClr val="000000"/>
                  </a:solidFill>
                  <a:latin typeface="+mn-ea"/>
                  <a:cs typeface="宋体" charset="0"/>
                </a:rPr>
                <a:t>校外单位聘用的</a:t>
              </a:r>
              <a:r>
                <a:rPr lang="zh-CN" altLang="en-US" sz="1400" b="0" u="none" dirty="0">
                  <a:solidFill>
                    <a:srgbClr val="000000"/>
                  </a:solidFill>
                  <a:latin typeface="+mn-ea"/>
                  <a:cs typeface="宋体" charset="0"/>
                </a:rPr>
                <a:t>助管</a:t>
              </a:r>
              <a:r>
                <a:rPr lang="en-US" sz="1400" b="0" u="none" dirty="0" err="1">
                  <a:solidFill>
                    <a:srgbClr val="000000"/>
                  </a:solidFill>
                  <a:latin typeface="+mn-ea"/>
                  <a:cs typeface="宋体" charset="0"/>
                </a:rPr>
                <a:t>岗位</a:t>
              </a:r>
              <a:endParaRPr lang="zh-CN" altLang="en-US" sz="1400" b="0" u="none" dirty="0">
                <a:solidFill>
                  <a:srgbClr val="000000"/>
                </a:solidFill>
                <a:latin typeface="+mn-ea"/>
                <a:cs typeface="宋体" charset="0"/>
              </a:endParaRPr>
            </a:p>
          </p:txBody>
        </p:sp>
      </p:grpSp>
      <p:sp>
        <p:nvSpPr>
          <p:cNvPr id="21" name="文本框 20"/>
          <p:cNvSpPr txBox="1"/>
          <p:nvPr/>
        </p:nvSpPr>
        <p:spPr>
          <a:xfrm>
            <a:off x="711049" y="1098670"/>
            <a:ext cx="7337425" cy="461665"/>
          </a:xfrm>
          <a:prstGeom prst="rect">
            <a:avLst/>
          </a:prstGeom>
          <a:noFill/>
          <a:ln w="9525">
            <a:noFill/>
          </a:ln>
        </p:spPr>
        <p:txBody>
          <a:bodyPr wrap="square">
            <a:spAutoFit/>
          </a:bodyPr>
          <a:lstStyle/>
          <a:p>
            <a:pPr marL="0" indent="0" algn="ctr"/>
            <a:r>
              <a:rPr sz="2400" b="0" u="none" dirty="0" err="1">
                <a:latin typeface="微软雅黑" charset="0"/>
                <a:ea typeface="微软雅黑" charset="0"/>
                <a:cs typeface="宋体" charset="0"/>
              </a:rPr>
              <a:t>助管是我校行政管理岗位的有效补充</a:t>
            </a:r>
            <a:endParaRPr sz="2400" b="0" u="none" dirty="0">
              <a:latin typeface="微软雅黑" charset="0"/>
              <a:ea typeface="微软雅黑" charset="0"/>
              <a:cs typeface="宋体" charset="0"/>
            </a:endParaRPr>
          </a:p>
        </p:txBody>
      </p:sp>
    </p:spTree>
    <p:extLst>
      <p:ext uri="{BB962C8B-B14F-4D97-AF65-F5344CB8AC3E}">
        <p14:creationId xmlns:p14="http://schemas.microsoft.com/office/powerpoint/2010/main" val="3112147763"/>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2032" y="1505243"/>
            <a:ext cx="2096086"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10</a:t>
            </a:r>
            <a:r>
              <a:rPr lang="zh-CN" altLang="en-US" b="1" dirty="0">
                <a:solidFill>
                  <a:srgbClr val="FF0000"/>
                </a:solidFill>
              </a:rPr>
              <a:t>月底前</a:t>
            </a:r>
            <a:endParaRPr lang="en-US" altLang="zh-CN" b="1" dirty="0">
              <a:solidFill>
                <a:srgbClr val="FF0000"/>
              </a:solidFill>
            </a:endParaRPr>
          </a:p>
          <a:p>
            <a:pPr algn="ctr"/>
            <a:r>
              <a:rPr lang="zh-CN" altLang="en-US" b="1" dirty="0">
                <a:solidFill>
                  <a:schemeClr val="tx1"/>
                </a:solidFill>
              </a:rPr>
              <a:t>各部门申报次年度助管岗位预算</a:t>
            </a:r>
          </a:p>
        </p:txBody>
      </p:sp>
      <p:sp>
        <p:nvSpPr>
          <p:cNvPr id="3" name="矩形 2"/>
          <p:cNvSpPr/>
          <p:nvPr/>
        </p:nvSpPr>
        <p:spPr>
          <a:xfrm>
            <a:off x="3190264" y="1505243"/>
            <a:ext cx="2763471"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11</a:t>
            </a:r>
            <a:r>
              <a:rPr lang="zh-CN" altLang="en-US" b="1" dirty="0">
                <a:solidFill>
                  <a:srgbClr val="FF0000"/>
                </a:solidFill>
              </a:rPr>
              <a:t>月底前</a:t>
            </a:r>
            <a:endParaRPr lang="en-US" altLang="zh-CN" b="1" dirty="0">
              <a:solidFill>
                <a:srgbClr val="FF0000"/>
              </a:solidFill>
            </a:endParaRPr>
          </a:p>
          <a:p>
            <a:pPr algn="ctr"/>
            <a:r>
              <a:rPr lang="zh-CN" altLang="en-US" b="1" dirty="0">
                <a:solidFill>
                  <a:schemeClr val="tx1"/>
                </a:solidFill>
              </a:rPr>
              <a:t>①核对各部门经费额度</a:t>
            </a:r>
            <a:endParaRPr lang="en-US" altLang="zh-CN" b="1" dirty="0">
              <a:solidFill>
                <a:schemeClr val="tx1"/>
              </a:solidFill>
            </a:endParaRPr>
          </a:p>
          <a:p>
            <a:pPr algn="ctr"/>
            <a:r>
              <a:rPr lang="zh-CN" altLang="en-US" b="1" dirty="0">
                <a:solidFill>
                  <a:schemeClr val="tx1"/>
                </a:solidFill>
              </a:rPr>
              <a:t>②向学校申请经费预算</a:t>
            </a:r>
          </a:p>
        </p:txBody>
      </p:sp>
      <p:sp>
        <p:nvSpPr>
          <p:cNvPr id="4" name="矩形 3"/>
          <p:cNvSpPr/>
          <p:nvPr/>
        </p:nvSpPr>
        <p:spPr>
          <a:xfrm>
            <a:off x="6747486" y="1505244"/>
            <a:ext cx="2157364"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次年度</a:t>
            </a:r>
            <a:endParaRPr lang="en-US" altLang="zh-CN" b="1" dirty="0">
              <a:solidFill>
                <a:srgbClr val="FF0000"/>
              </a:solidFill>
            </a:endParaRPr>
          </a:p>
          <a:p>
            <a:pPr algn="ctr"/>
            <a:r>
              <a:rPr lang="zh-CN" altLang="en-US" b="1" dirty="0">
                <a:solidFill>
                  <a:schemeClr val="bg1"/>
                </a:solidFill>
              </a:rPr>
              <a:t>各</a:t>
            </a:r>
            <a:r>
              <a:rPr lang="zh-CN" altLang="en-US" b="1" dirty="0">
                <a:solidFill>
                  <a:schemeClr val="tx1"/>
                </a:solidFill>
              </a:rPr>
              <a:t>部门根据核定的额度设立岗位</a:t>
            </a:r>
          </a:p>
        </p:txBody>
      </p:sp>
      <p:sp>
        <p:nvSpPr>
          <p:cNvPr id="5" name="矩形 4"/>
          <p:cNvSpPr/>
          <p:nvPr/>
        </p:nvSpPr>
        <p:spPr>
          <a:xfrm>
            <a:off x="6748683" y="5148526"/>
            <a:ext cx="2156167" cy="1097281"/>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次年度</a:t>
            </a:r>
            <a:endParaRPr lang="en-US" altLang="zh-CN" b="1" dirty="0">
              <a:solidFill>
                <a:srgbClr val="FF0000"/>
              </a:solidFill>
            </a:endParaRPr>
          </a:p>
          <a:p>
            <a:pPr algn="ctr"/>
            <a:r>
              <a:rPr lang="zh-CN" altLang="en-US" b="1" dirty="0">
                <a:solidFill>
                  <a:schemeClr val="tx1"/>
                </a:solidFill>
              </a:rPr>
              <a:t>学校预算下达以后根据需要调整额度</a:t>
            </a:r>
          </a:p>
        </p:txBody>
      </p:sp>
      <p:sp>
        <p:nvSpPr>
          <p:cNvPr id="6" name="矩形 5"/>
          <p:cNvSpPr/>
          <p:nvPr/>
        </p:nvSpPr>
        <p:spPr>
          <a:xfrm>
            <a:off x="5858303" y="3446582"/>
            <a:ext cx="1778366" cy="11816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各部门</a:t>
            </a:r>
            <a:r>
              <a:rPr lang="zh-CN" altLang="en-US" b="1" dirty="0">
                <a:solidFill>
                  <a:srgbClr val="FF0000"/>
                </a:solidFill>
              </a:rPr>
              <a:t>按月</a:t>
            </a:r>
            <a:r>
              <a:rPr lang="zh-CN" altLang="en-US" b="1" dirty="0">
                <a:solidFill>
                  <a:schemeClr val="tx1"/>
                </a:solidFill>
              </a:rPr>
              <a:t>填写酬金发放表</a:t>
            </a:r>
          </a:p>
        </p:txBody>
      </p:sp>
      <p:sp>
        <p:nvSpPr>
          <p:cNvPr id="7" name="矩形 6"/>
          <p:cNvSpPr/>
          <p:nvPr/>
        </p:nvSpPr>
        <p:spPr>
          <a:xfrm>
            <a:off x="3190264" y="3446583"/>
            <a:ext cx="2010850" cy="11816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每月</a:t>
            </a:r>
            <a:r>
              <a:rPr lang="en-US" altLang="zh-CN" b="1" dirty="0">
                <a:solidFill>
                  <a:srgbClr val="FF0000"/>
                </a:solidFill>
              </a:rPr>
              <a:t>15</a:t>
            </a:r>
            <a:r>
              <a:rPr lang="zh-CN" altLang="en-US" b="1" dirty="0">
                <a:solidFill>
                  <a:srgbClr val="FF0000"/>
                </a:solidFill>
              </a:rPr>
              <a:t>日前</a:t>
            </a:r>
            <a:endParaRPr lang="en-US" altLang="zh-CN" b="1" dirty="0">
              <a:solidFill>
                <a:srgbClr val="FF0000"/>
              </a:solidFill>
            </a:endParaRPr>
          </a:p>
          <a:p>
            <a:pPr algn="ctr"/>
            <a:r>
              <a:rPr lang="zh-CN" altLang="en-US" b="1" dirty="0">
                <a:solidFill>
                  <a:schemeClr val="tx1"/>
                </a:solidFill>
              </a:rPr>
              <a:t>各部门将凭证交学生事务中心</a:t>
            </a:r>
          </a:p>
        </p:txBody>
      </p:sp>
      <p:sp>
        <p:nvSpPr>
          <p:cNvPr id="8" name="矩形 7"/>
          <p:cNvSpPr/>
          <p:nvPr/>
        </p:nvSpPr>
        <p:spPr>
          <a:xfrm>
            <a:off x="422032" y="3429000"/>
            <a:ext cx="2110154" cy="11992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学生事务中心审核并安排发放酬金</a:t>
            </a:r>
          </a:p>
        </p:txBody>
      </p:sp>
      <p:cxnSp>
        <p:nvCxnSpPr>
          <p:cNvPr id="12" name="直接箭头连接符 11"/>
          <p:cNvCxnSpPr>
            <a:stCxn id="2" idx="3"/>
            <a:endCxn id="3" idx="1"/>
          </p:cNvCxnSpPr>
          <p:nvPr/>
        </p:nvCxnSpPr>
        <p:spPr>
          <a:xfrm>
            <a:off x="2518118" y="2106759"/>
            <a:ext cx="6721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3"/>
            <a:endCxn id="4" idx="1"/>
          </p:cNvCxnSpPr>
          <p:nvPr/>
        </p:nvCxnSpPr>
        <p:spPr>
          <a:xfrm>
            <a:off x="5953735" y="2106759"/>
            <a:ext cx="79375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1"/>
            <a:endCxn id="7" idx="3"/>
          </p:cNvCxnSpPr>
          <p:nvPr/>
        </p:nvCxnSpPr>
        <p:spPr>
          <a:xfrm flipH="1">
            <a:off x="5201114" y="4037426"/>
            <a:ext cx="657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1"/>
            <a:endCxn id="8" idx="3"/>
          </p:cNvCxnSpPr>
          <p:nvPr/>
        </p:nvCxnSpPr>
        <p:spPr>
          <a:xfrm flipH="1" flipV="1">
            <a:off x="2532186" y="4028635"/>
            <a:ext cx="658078" cy="8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8531762" y="2708275"/>
            <a:ext cx="599" cy="24402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4" idx="2"/>
            <a:endCxn id="6" idx="3"/>
          </p:cNvCxnSpPr>
          <p:nvPr/>
        </p:nvCxnSpPr>
        <p:spPr>
          <a:xfrm rot="5400000">
            <a:off x="7066844" y="3278102"/>
            <a:ext cx="1329150" cy="1894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413760" y="236195"/>
            <a:ext cx="2316480" cy="548640"/>
          </a:xfrm>
          <a:prstGeom prst="rect">
            <a:avLst/>
          </a:prstGeom>
          <a:noFill/>
        </p:spPr>
        <p:txBody>
          <a:bodyPr wrap="none" rtlCol="0">
            <a:spAutoFit/>
          </a:bodyPr>
          <a:lstStyle/>
          <a:p>
            <a:r>
              <a:rPr lang="zh-CN" altLang="en-US" sz="2800" dirty="0">
                <a:solidFill>
                  <a:schemeClr val="bg1"/>
                </a:solidFill>
              </a:rPr>
              <a:t>助管工作流程</a:t>
            </a:r>
          </a:p>
        </p:txBody>
      </p:sp>
    </p:spTree>
    <p:extLst>
      <p:ext uri="{BB962C8B-B14F-4D97-AF65-F5344CB8AC3E}">
        <p14:creationId xmlns:p14="http://schemas.microsoft.com/office/powerpoint/2010/main" val="3043735185"/>
      </p:ext>
    </p:extLst>
  </p:cSld>
  <p:clrMapOvr>
    <a:masterClrMapping/>
  </p:clrMapOvr>
  <p:transition spd="med">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24960" y="266069"/>
            <a:ext cx="894080" cy="548640"/>
          </a:xfrm>
          <a:prstGeom prst="rect">
            <a:avLst/>
          </a:prstGeom>
          <a:noFill/>
        </p:spPr>
        <p:txBody>
          <a:bodyPr wrap="none" rtlCol="0">
            <a:spAutoFit/>
          </a:bodyPr>
          <a:lstStyle/>
          <a:p>
            <a:r>
              <a:rPr lang="zh-CN" altLang="en-US" sz="2800" dirty="0">
                <a:solidFill>
                  <a:schemeClr val="bg1"/>
                </a:solidFill>
              </a:rPr>
              <a:t>助教</a:t>
            </a:r>
          </a:p>
        </p:txBody>
      </p:sp>
      <p:pic>
        <p:nvPicPr>
          <p:cNvPr id="4" name="图片 3"/>
          <p:cNvPicPr>
            <a:picLocks noChangeAspect="1"/>
          </p:cNvPicPr>
          <p:nvPr/>
        </p:nvPicPr>
        <p:blipFill>
          <a:blip r:embed="rId2"/>
          <a:stretch>
            <a:fillRect/>
          </a:stretch>
        </p:blipFill>
        <p:spPr>
          <a:xfrm>
            <a:off x="1943100" y="1793994"/>
            <a:ext cx="5092981" cy="3055620"/>
          </a:xfrm>
          <a:prstGeom prst="rect">
            <a:avLst/>
          </a:prstGeom>
        </p:spPr>
      </p:pic>
      <p:sp>
        <p:nvSpPr>
          <p:cNvPr id="5" name="文本框 4"/>
          <p:cNvSpPr txBox="1"/>
          <p:nvPr/>
        </p:nvSpPr>
        <p:spPr>
          <a:xfrm>
            <a:off x="775970" y="1257300"/>
            <a:ext cx="7640320" cy="369332"/>
          </a:xfrm>
          <a:prstGeom prst="rect">
            <a:avLst/>
          </a:prstGeom>
          <a:noFill/>
        </p:spPr>
        <p:txBody>
          <a:bodyPr wrap="square" rtlCol="0" anchor="t">
            <a:spAutoFit/>
          </a:bodyPr>
          <a:lstStyle/>
          <a:p>
            <a:pPr algn="l"/>
            <a:r>
              <a:rPr lang="zh-CN" altLang="en-US" dirty="0">
                <a:latin typeface="微软雅黑" charset="0"/>
                <a:ea typeface="微软雅黑" charset="0"/>
                <a:cs typeface="宋体" charset="0"/>
                <a:sym typeface="+mn-ea"/>
              </a:rPr>
              <a:t>助教</a:t>
            </a:r>
            <a:r>
              <a:rPr dirty="0" err="1">
                <a:latin typeface="微软雅黑" charset="0"/>
                <a:ea typeface="微软雅黑" charset="0"/>
                <a:cs typeface="宋体" charset="0"/>
                <a:sym typeface="+mn-ea"/>
              </a:rPr>
              <a:t>发挥研究生助教对教学和课外科技创新、生产实习实践的辅助作用</a:t>
            </a:r>
            <a:endParaRPr lang="zh-CN" altLang="en-US" dirty="0"/>
          </a:p>
        </p:txBody>
      </p:sp>
      <p:sp>
        <p:nvSpPr>
          <p:cNvPr id="6" name="文本框 5"/>
          <p:cNvSpPr txBox="1"/>
          <p:nvPr/>
        </p:nvSpPr>
        <p:spPr>
          <a:xfrm>
            <a:off x="905192" y="5571959"/>
            <a:ext cx="7381875" cy="646331"/>
          </a:xfrm>
          <a:prstGeom prst="rect">
            <a:avLst/>
          </a:prstGeom>
          <a:noFill/>
          <a:ln w="9525">
            <a:noFill/>
          </a:ln>
        </p:spPr>
        <p:txBody>
          <a:bodyPr wrap="square">
            <a:spAutoFit/>
          </a:bodyPr>
          <a:lstStyle/>
          <a:p>
            <a:pPr algn="l"/>
            <a:r>
              <a:rPr lang="zh-CN" altLang="en-US" b="0" u="none" dirty="0">
                <a:solidFill>
                  <a:srgbClr val="000000"/>
                </a:solidFill>
                <a:latin typeface="微软雅黑" charset="0"/>
                <a:ea typeface="微软雅黑" charset="0"/>
                <a:cs typeface="宋体" charset="0"/>
              </a:rPr>
              <a:t>教学单位负责对研究生助教</a:t>
            </a:r>
            <a:r>
              <a:rPr lang="zh-CN" altLang="en-US" b="0" u="none" dirty="0">
                <a:solidFill>
                  <a:srgbClr val="C00000"/>
                </a:solidFill>
                <a:latin typeface="微软雅黑" charset="0"/>
                <a:ea typeface="微软雅黑" charset="0"/>
                <a:cs typeface="宋体" charset="0"/>
              </a:rPr>
              <a:t>设岗、选聘、考核</a:t>
            </a:r>
            <a:r>
              <a:rPr lang="zh-CN" altLang="en-US" b="0" u="none" dirty="0">
                <a:solidFill>
                  <a:srgbClr val="000000"/>
                </a:solidFill>
                <a:latin typeface="微软雅黑" charset="0"/>
                <a:ea typeface="微软雅黑" charset="0"/>
                <a:cs typeface="宋体" charset="0"/>
              </a:rPr>
              <a:t>，提交月发酬金与结算酬金相关材料。</a:t>
            </a:r>
          </a:p>
        </p:txBody>
      </p:sp>
    </p:spTree>
    <p:extLst>
      <p:ext uri="{BB962C8B-B14F-4D97-AF65-F5344CB8AC3E}">
        <p14:creationId xmlns:p14="http://schemas.microsoft.com/office/powerpoint/2010/main" val="121800225"/>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3760" y="243308"/>
            <a:ext cx="2316480" cy="548640"/>
          </a:xfrm>
          <a:prstGeom prst="rect">
            <a:avLst/>
          </a:prstGeom>
          <a:noFill/>
        </p:spPr>
        <p:txBody>
          <a:bodyPr wrap="none" rtlCol="0">
            <a:spAutoFit/>
          </a:bodyPr>
          <a:lstStyle/>
          <a:p>
            <a:r>
              <a:rPr lang="zh-CN" altLang="en-US" sz="2800" dirty="0">
                <a:solidFill>
                  <a:schemeClr val="bg1"/>
                </a:solidFill>
              </a:rPr>
              <a:t>助教工作流程</a:t>
            </a:r>
          </a:p>
        </p:txBody>
      </p:sp>
      <p:sp>
        <p:nvSpPr>
          <p:cNvPr id="3" name="矩形 2"/>
          <p:cNvSpPr/>
          <p:nvPr/>
        </p:nvSpPr>
        <p:spPr>
          <a:xfrm>
            <a:off x="422031" y="1651514"/>
            <a:ext cx="2991729" cy="145344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每学期末各教学单位根据自身需求分别向设岗审批单位（教务处、研究生院和学生处）申请设岗</a:t>
            </a:r>
          </a:p>
        </p:txBody>
      </p:sp>
      <p:sp>
        <p:nvSpPr>
          <p:cNvPr id="4" name="矩形 3"/>
          <p:cNvSpPr/>
          <p:nvPr/>
        </p:nvSpPr>
        <p:spPr>
          <a:xfrm>
            <a:off x="4027426" y="1651514"/>
            <a:ext cx="2514051" cy="14398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设岗审批单位审批批准后，公布该教学单位下一学期的助教岗位</a:t>
            </a:r>
          </a:p>
        </p:txBody>
      </p:sp>
      <p:sp>
        <p:nvSpPr>
          <p:cNvPr id="5" name="矩形 4"/>
          <p:cNvSpPr/>
          <p:nvPr/>
        </p:nvSpPr>
        <p:spPr>
          <a:xfrm>
            <a:off x="7155143" y="1637935"/>
            <a:ext cx="1795950" cy="145344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教学单位选聘相关研究生助教，并对其进行管理</a:t>
            </a:r>
          </a:p>
        </p:txBody>
      </p:sp>
      <p:sp>
        <p:nvSpPr>
          <p:cNvPr id="6" name="矩形 5"/>
          <p:cNvSpPr/>
          <p:nvPr/>
        </p:nvSpPr>
        <p:spPr>
          <a:xfrm>
            <a:off x="5908431" y="3804519"/>
            <a:ext cx="3042662" cy="15127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研究生以书面形式向岗位所在单位提出申请，填写相应申请书、协议书等</a:t>
            </a:r>
          </a:p>
        </p:txBody>
      </p:sp>
      <p:sp>
        <p:nvSpPr>
          <p:cNvPr id="7" name="矩形 6"/>
          <p:cNvSpPr/>
          <p:nvPr/>
        </p:nvSpPr>
        <p:spPr>
          <a:xfrm>
            <a:off x="1688123" y="3804519"/>
            <a:ext cx="3496651" cy="15127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教学单位进行月发酬金，结算酬金录入工作（每学期各进行一次）</a:t>
            </a:r>
          </a:p>
        </p:txBody>
      </p:sp>
      <p:cxnSp>
        <p:nvCxnSpPr>
          <p:cNvPr id="9" name="直接箭头连接符 8"/>
          <p:cNvCxnSpPr>
            <a:stCxn id="3" idx="3"/>
            <a:endCxn id="4" idx="1"/>
          </p:cNvCxnSpPr>
          <p:nvPr/>
        </p:nvCxnSpPr>
        <p:spPr>
          <a:xfrm flipV="1">
            <a:off x="3413760" y="2371446"/>
            <a:ext cx="613666" cy="67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a:endCxn id="5" idx="1"/>
          </p:cNvCxnSpPr>
          <p:nvPr/>
        </p:nvCxnSpPr>
        <p:spPr>
          <a:xfrm flipV="1">
            <a:off x="6541477" y="2364656"/>
            <a:ext cx="613666" cy="6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5" idx="2"/>
            <a:endCxn id="6" idx="0"/>
          </p:cNvCxnSpPr>
          <p:nvPr/>
        </p:nvCxnSpPr>
        <p:spPr>
          <a:xfrm rot="5400000">
            <a:off x="7384869" y="3136270"/>
            <a:ext cx="713142" cy="62335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1"/>
            <a:endCxn id="7" idx="3"/>
          </p:cNvCxnSpPr>
          <p:nvPr/>
        </p:nvCxnSpPr>
        <p:spPr>
          <a:xfrm flipH="1">
            <a:off x="5184774" y="4560901"/>
            <a:ext cx="7236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1175" y="5704332"/>
            <a:ext cx="7732395" cy="738664"/>
          </a:xfrm>
          <a:prstGeom prst="rect">
            <a:avLst/>
          </a:prstGeom>
          <a:noFill/>
        </p:spPr>
        <p:txBody>
          <a:bodyPr wrap="square" rtlCol="0" anchor="t">
            <a:spAutoFit/>
          </a:bodyPr>
          <a:lstStyle/>
          <a:p>
            <a:pPr marL="285750" indent="-285750">
              <a:buFont typeface="Arial" charset="0"/>
              <a:buChar char="•"/>
            </a:pPr>
            <a:r>
              <a:rPr lang="zh-CN" altLang="en-US" sz="1400" dirty="0"/>
              <a:t>研究生院、教务处、学生处学生事务中心共同做年度预算。</a:t>
            </a:r>
          </a:p>
          <a:p>
            <a:pPr marL="285750" indent="-285750">
              <a:buFont typeface="Arial" charset="0"/>
              <a:buChar char="•"/>
            </a:pPr>
            <a:r>
              <a:rPr lang="zh-CN" altLang="en-US" sz="1400" dirty="0"/>
              <a:t>各岗位审批单位（研究生院、教务处）将岗位设置方案、助教名单及考核结果报送学生事务中心，由学生事务中心审核发放。</a:t>
            </a:r>
          </a:p>
        </p:txBody>
      </p:sp>
    </p:spTree>
    <p:extLst>
      <p:ext uri="{BB962C8B-B14F-4D97-AF65-F5344CB8AC3E}">
        <p14:creationId xmlns:p14="http://schemas.microsoft.com/office/powerpoint/2010/main" val="2733664955"/>
      </p:ext>
    </p:extLst>
  </p:cSld>
  <p:clrMapOvr>
    <a:masterClrMapping/>
  </p:clrMapOvr>
  <p:transition spd="med">
    <p:wipe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4"/>
          <p:cNvSpPr/>
          <p:nvPr/>
        </p:nvSpPr>
        <p:spPr>
          <a:xfrm>
            <a:off x="4751241" y="2000635"/>
            <a:ext cx="732056" cy="73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85"/>
            <a:endParaRPr lang="en-US" sz="1265" kern="0">
              <a:solidFill>
                <a:sysClr val="windowText" lastClr="000000"/>
              </a:solidFill>
            </a:endParaRPr>
          </a:p>
        </p:txBody>
      </p:sp>
      <p:sp>
        <p:nvSpPr>
          <p:cNvPr id="103" name="Rectangle 5"/>
          <p:cNvSpPr/>
          <p:nvPr/>
        </p:nvSpPr>
        <p:spPr>
          <a:xfrm>
            <a:off x="4751241" y="2943798"/>
            <a:ext cx="732056" cy="73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85"/>
            <a:endParaRPr lang="en-US" sz="1265" kern="0">
              <a:solidFill>
                <a:sysClr val="windowText" lastClr="000000"/>
              </a:solidFill>
            </a:endParaRPr>
          </a:p>
        </p:txBody>
      </p:sp>
      <p:sp>
        <p:nvSpPr>
          <p:cNvPr id="104" name="Rectangle 6"/>
          <p:cNvSpPr/>
          <p:nvPr/>
        </p:nvSpPr>
        <p:spPr>
          <a:xfrm>
            <a:off x="4751241" y="3878764"/>
            <a:ext cx="732056" cy="73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85"/>
            <a:endParaRPr lang="en-US" sz="1265" kern="0">
              <a:solidFill>
                <a:sysClr val="windowText" lastClr="000000"/>
              </a:solidFill>
            </a:endParaRPr>
          </a:p>
        </p:txBody>
      </p:sp>
      <p:grpSp>
        <p:nvGrpSpPr>
          <p:cNvPr id="123" name="Group 121"/>
          <p:cNvGrpSpPr>
            <a:grpSpLocks noChangeAspect="1"/>
          </p:cNvGrpSpPr>
          <p:nvPr/>
        </p:nvGrpSpPr>
        <p:grpSpPr bwMode="auto">
          <a:xfrm>
            <a:off x="4852658" y="2149614"/>
            <a:ext cx="530042" cy="451134"/>
            <a:chOff x="515" y="3088"/>
            <a:chExt cx="665" cy="566"/>
          </a:xfrm>
          <a:solidFill>
            <a:schemeClr val="bg1"/>
          </a:solidFill>
        </p:grpSpPr>
        <p:sp>
          <p:nvSpPr>
            <p:cNvPr id="124"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25"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26"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27"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28"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29"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0"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1"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2"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grpSp>
      <p:grpSp>
        <p:nvGrpSpPr>
          <p:cNvPr id="133" name="Group 121"/>
          <p:cNvGrpSpPr>
            <a:grpSpLocks noChangeAspect="1"/>
          </p:cNvGrpSpPr>
          <p:nvPr/>
        </p:nvGrpSpPr>
        <p:grpSpPr bwMode="auto">
          <a:xfrm>
            <a:off x="4852658" y="3101427"/>
            <a:ext cx="530042" cy="451134"/>
            <a:chOff x="515" y="3088"/>
            <a:chExt cx="665" cy="566"/>
          </a:xfrm>
          <a:solidFill>
            <a:schemeClr val="bg1"/>
          </a:solidFill>
        </p:grpSpPr>
        <p:sp>
          <p:nvSpPr>
            <p:cNvPr id="134"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5"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6"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7"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8"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39"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0"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1"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2"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grpSp>
      <p:grpSp>
        <p:nvGrpSpPr>
          <p:cNvPr id="143" name="Group 121"/>
          <p:cNvGrpSpPr>
            <a:grpSpLocks noChangeAspect="1"/>
          </p:cNvGrpSpPr>
          <p:nvPr/>
        </p:nvGrpSpPr>
        <p:grpSpPr bwMode="auto">
          <a:xfrm>
            <a:off x="4852658" y="4029040"/>
            <a:ext cx="530042" cy="451134"/>
            <a:chOff x="515" y="3088"/>
            <a:chExt cx="665" cy="566"/>
          </a:xfrm>
          <a:solidFill>
            <a:schemeClr val="bg1"/>
          </a:solidFill>
        </p:grpSpPr>
        <p:sp>
          <p:nvSpPr>
            <p:cNvPr id="144"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5"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6"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7"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8"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49"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50"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51"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152"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grpSp>
      <p:sp>
        <p:nvSpPr>
          <p:cNvPr id="3" name="文本框 2"/>
          <p:cNvSpPr txBox="1"/>
          <p:nvPr/>
        </p:nvSpPr>
        <p:spPr>
          <a:xfrm>
            <a:off x="4093887" y="257377"/>
            <a:ext cx="894080" cy="548640"/>
          </a:xfrm>
          <a:prstGeom prst="rect">
            <a:avLst/>
          </a:prstGeom>
          <a:noFill/>
        </p:spPr>
        <p:txBody>
          <a:bodyPr wrap="none" rtlCol="0">
            <a:spAutoFit/>
          </a:bodyPr>
          <a:lstStyle/>
          <a:p>
            <a:r>
              <a:rPr lang="zh-CN" altLang="en-US" sz="2800" dirty="0">
                <a:solidFill>
                  <a:schemeClr val="bg1"/>
                </a:solidFill>
              </a:rPr>
              <a:t>助研</a:t>
            </a:r>
          </a:p>
        </p:txBody>
      </p:sp>
      <p:pic>
        <p:nvPicPr>
          <p:cNvPr id="4" name="图片 3"/>
          <p:cNvPicPr>
            <a:picLocks noChangeAspect="1"/>
          </p:cNvPicPr>
          <p:nvPr/>
        </p:nvPicPr>
        <p:blipFill rotWithShape="1">
          <a:blip r:embed="rId2"/>
          <a:srcRect l="6705" r="11543" b="12602"/>
          <a:stretch/>
        </p:blipFill>
        <p:spPr>
          <a:xfrm>
            <a:off x="320895" y="2013420"/>
            <a:ext cx="4006574" cy="3555341"/>
          </a:xfrm>
          <a:prstGeom prst="rect">
            <a:avLst/>
          </a:prstGeom>
        </p:spPr>
      </p:pic>
      <p:sp>
        <p:nvSpPr>
          <p:cNvPr id="5" name="文本框 4"/>
          <p:cNvSpPr txBox="1"/>
          <p:nvPr/>
        </p:nvSpPr>
        <p:spPr>
          <a:xfrm>
            <a:off x="5807047" y="2000538"/>
            <a:ext cx="2776220" cy="661670"/>
          </a:xfrm>
          <a:prstGeom prst="rect">
            <a:avLst/>
          </a:prstGeom>
          <a:noFill/>
        </p:spPr>
        <p:txBody>
          <a:bodyPr wrap="square" rtlCol="0" anchor="t">
            <a:spAutoFit/>
          </a:bodyPr>
          <a:lstStyle/>
          <a:p>
            <a:r>
              <a:rPr lang="zh-CN" altLang="en-US" dirty="0"/>
              <a:t>导师因科研需要面向研究生群体设置的科研岗位</a:t>
            </a:r>
          </a:p>
        </p:txBody>
      </p:sp>
      <p:sp>
        <p:nvSpPr>
          <p:cNvPr id="6" name="文本框 5"/>
          <p:cNvSpPr txBox="1"/>
          <p:nvPr/>
        </p:nvSpPr>
        <p:spPr>
          <a:xfrm>
            <a:off x="5807047" y="2943513"/>
            <a:ext cx="2763520" cy="661670"/>
          </a:xfrm>
          <a:prstGeom prst="rect">
            <a:avLst/>
          </a:prstGeom>
          <a:noFill/>
        </p:spPr>
        <p:txBody>
          <a:bodyPr wrap="square" rtlCol="0" anchor="t">
            <a:spAutoFit/>
          </a:bodyPr>
          <a:lstStyle/>
          <a:p>
            <a:r>
              <a:rPr lang="zh-CN" altLang="en-US" dirty="0"/>
              <a:t>除特殊情况外，研究生应申请并担任导师的助研，</a:t>
            </a:r>
          </a:p>
        </p:txBody>
      </p:sp>
      <p:sp>
        <p:nvSpPr>
          <p:cNvPr id="8" name="文本框 7"/>
          <p:cNvSpPr txBox="1"/>
          <p:nvPr/>
        </p:nvSpPr>
        <p:spPr>
          <a:xfrm>
            <a:off x="5792442" y="3878868"/>
            <a:ext cx="2778125" cy="661670"/>
          </a:xfrm>
          <a:prstGeom prst="rect">
            <a:avLst/>
          </a:prstGeom>
          <a:noFill/>
        </p:spPr>
        <p:txBody>
          <a:bodyPr wrap="square" rtlCol="0" anchor="t">
            <a:spAutoFit/>
          </a:bodyPr>
          <a:lstStyle/>
          <a:p>
            <a:r>
              <a:rPr lang="zh-CN" altLang="en-US" dirty="0"/>
              <a:t>研究生承担每周15小时左右的工作量</a:t>
            </a:r>
          </a:p>
        </p:txBody>
      </p:sp>
      <p:sp>
        <p:nvSpPr>
          <p:cNvPr id="41" name="Rectangle 6"/>
          <p:cNvSpPr/>
          <p:nvPr/>
        </p:nvSpPr>
        <p:spPr>
          <a:xfrm>
            <a:off x="4754441" y="4836705"/>
            <a:ext cx="732056" cy="732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85"/>
            <a:endParaRPr lang="en-US" sz="1265" kern="0">
              <a:solidFill>
                <a:sysClr val="windowText" lastClr="000000"/>
              </a:solidFill>
            </a:endParaRPr>
          </a:p>
        </p:txBody>
      </p:sp>
      <p:grpSp>
        <p:nvGrpSpPr>
          <p:cNvPr id="42" name="Group 121"/>
          <p:cNvGrpSpPr>
            <a:grpSpLocks noChangeAspect="1"/>
          </p:cNvGrpSpPr>
          <p:nvPr/>
        </p:nvGrpSpPr>
        <p:grpSpPr bwMode="auto">
          <a:xfrm>
            <a:off x="4855858" y="4986981"/>
            <a:ext cx="530042" cy="451134"/>
            <a:chOff x="515" y="3088"/>
            <a:chExt cx="665" cy="566"/>
          </a:xfrm>
          <a:solidFill>
            <a:schemeClr val="bg1"/>
          </a:solidFill>
        </p:grpSpPr>
        <p:sp>
          <p:nvSpPr>
            <p:cNvPr id="43"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5"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6"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7"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8"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49"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50"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sp>
          <p:nvSpPr>
            <p:cNvPr id="51"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4215" tIns="32108" rIns="64215" bIns="32108" numCol="1" anchor="t" anchorCtr="0" compatLnSpc="1"/>
            <a:lstStyle/>
            <a:p>
              <a:pPr defTabSz="641985"/>
              <a:endParaRPr lang="zh-CN" altLang="en-US" sz="1265" kern="0">
                <a:solidFill>
                  <a:schemeClr val="bg1"/>
                </a:solidFill>
              </a:endParaRPr>
            </a:p>
          </p:txBody>
        </p:sp>
      </p:grpSp>
      <p:sp>
        <p:nvSpPr>
          <p:cNvPr id="52" name="文本框 51"/>
          <p:cNvSpPr txBox="1"/>
          <p:nvPr/>
        </p:nvSpPr>
        <p:spPr>
          <a:xfrm>
            <a:off x="5795642" y="4836809"/>
            <a:ext cx="2778125" cy="661670"/>
          </a:xfrm>
          <a:prstGeom prst="rect">
            <a:avLst/>
          </a:prstGeom>
          <a:noFill/>
        </p:spPr>
        <p:txBody>
          <a:bodyPr wrap="square" rtlCol="0" anchor="t">
            <a:spAutoFit/>
          </a:bodyPr>
          <a:lstStyle/>
          <a:p>
            <a:r>
              <a:rPr lang="zh-CN" altLang="en-US" dirty="0">
                <a:latin typeface="微软雅黑" charset="0"/>
                <a:ea typeface="微软雅黑" charset="0"/>
                <a:cs typeface="宋体" charset="0"/>
                <a:sym typeface="+mn-ea"/>
              </a:rPr>
              <a:t>研究生助研工作酬金全额由导师从科研经费中支出</a:t>
            </a:r>
            <a:endParaRPr lang="zh-CN" altLang="en-US" dirty="0"/>
          </a:p>
        </p:txBody>
      </p:sp>
    </p:spTree>
    <p:extLst>
      <p:ext uri="{BB962C8B-B14F-4D97-AF65-F5344CB8AC3E}">
        <p14:creationId xmlns:p14="http://schemas.microsoft.com/office/powerpoint/2010/main" val="2000322295"/>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2032" y="1975559"/>
            <a:ext cx="1521068"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研究生经导师同意后申请助研岗位</a:t>
            </a:r>
          </a:p>
        </p:txBody>
      </p:sp>
      <p:sp>
        <p:nvSpPr>
          <p:cNvPr id="3" name="矩形 2"/>
          <p:cNvSpPr/>
          <p:nvPr/>
        </p:nvSpPr>
        <p:spPr>
          <a:xfrm>
            <a:off x="422032" y="3952314"/>
            <a:ext cx="1521068"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提供助研岗位的导师安排科研工作</a:t>
            </a:r>
          </a:p>
        </p:txBody>
      </p:sp>
      <p:sp>
        <p:nvSpPr>
          <p:cNvPr id="4" name="矩形 3"/>
          <p:cNvSpPr/>
          <p:nvPr/>
        </p:nvSpPr>
        <p:spPr>
          <a:xfrm>
            <a:off x="2378320" y="3952314"/>
            <a:ext cx="3358660"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该导师登陆财务处系统“助研酬金”模块，填写相应信息，打印并签名盖经费章</a:t>
            </a:r>
          </a:p>
        </p:txBody>
      </p:sp>
      <p:sp>
        <p:nvSpPr>
          <p:cNvPr id="5" name="矩形 4"/>
          <p:cNvSpPr/>
          <p:nvPr/>
        </p:nvSpPr>
        <p:spPr>
          <a:xfrm>
            <a:off x="3132260" y="1974852"/>
            <a:ext cx="1850779"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每月</a:t>
            </a:r>
            <a:r>
              <a:rPr lang="en-US" altLang="zh-CN" b="1" dirty="0">
                <a:solidFill>
                  <a:schemeClr val="tx1"/>
                </a:solidFill>
              </a:rPr>
              <a:t>20</a:t>
            </a:r>
            <a:r>
              <a:rPr lang="zh-CN" altLang="en-US" b="1" dirty="0">
                <a:solidFill>
                  <a:schemeClr val="tx1"/>
                </a:solidFill>
              </a:rPr>
              <a:t>日前汇总至院系助研工作负责人</a:t>
            </a:r>
          </a:p>
        </p:txBody>
      </p:sp>
      <p:sp>
        <p:nvSpPr>
          <p:cNvPr id="6" name="矩形 5"/>
          <p:cNvSpPr/>
          <p:nvPr/>
        </p:nvSpPr>
        <p:spPr>
          <a:xfrm>
            <a:off x="6172201" y="1975559"/>
            <a:ext cx="2721218"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院系科研工作负责人汇总后登陆财务处系统“助研酬金”模块，按照相应步骤操作</a:t>
            </a:r>
          </a:p>
        </p:txBody>
      </p:sp>
      <p:sp>
        <p:nvSpPr>
          <p:cNvPr id="7" name="矩形 6"/>
          <p:cNvSpPr/>
          <p:nvPr/>
        </p:nvSpPr>
        <p:spPr>
          <a:xfrm>
            <a:off x="6172201" y="3952314"/>
            <a:ext cx="2721218" cy="12030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每月</a:t>
            </a:r>
            <a:r>
              <a:rPr lang="en-US" altLang="zh-CN" b="1" dirty="0">
                <a:solidFill>
                  <a:schemeClr val="tx1"/>
                </a:solidFill>
              </a:rPr>
              <a:t>23</a:t>
            </a:r>
            <a:r>
              <a:rPr lang="zh-CN" altLang="en-US" b="1" dirty="0">
                <a:solidFill>
                  <a:schemeClr val="tx1"/>
                </a:solidFill>
              </a:rPr>
              <a:t>日前交纸质表格及汇总表至学生事务中心</a:t>
            </a:r>
          </a:p>
        </p:txBody>
      </p:sp>
      <p:cxnSp>
        <p:nvCxnSpPr>
          <p:cNvPr id="9" name="直接箭头连接符 8"/>
          <p:cNvCxnSpPr>
            <a:stCxn id="2" idx="2"/>
            <a:endCxn id="3" idx="0"/>
          </p:cNvCxnSpPr>
          <p:nvPr/>
        </p:nvCxnSpPr>
        <p:spPr>
          <a:xfrm>
            <a:off x="1182566" y="3178591"/>
            <a:ext cx="0" cy="7737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3"/>
            <a:endCxn id="4" idx="1"/>
          </p:cNvCxnSpPr>
          <p:nvPr/>
        </p:nvCxnSpPr>
        <p:spPr>
          <a:xfrm>
            <a:off x="1943100" y="4553830"/>
            <a:ext cx="43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0"/>
            <a:endCxn id="5" idx="2"/>
          </p:cNvCxnSpPr>
          <p:nvPr/>
        </p:nvCxnSpPr>
        <p:spPr>
          <a:xfrm flipV="1">
            <a:off x="4057650" y="3177884"/>
            <a:ext cx="0" cy="774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6" idx="1"/>
          </p:cNvCxnSpPr>
          <p:nvPr/>
        </p:nvCxnSpPr>
        <p:spPr>
          <a:xfrm>
            <a:off x="4983039" y="2576368"/>
            <a:ext cx="1189162" cy="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 idx="2"/>
            <a:endCxn id="7" idx="0"/>
          </p:cNvCxnSpPr>
          <p:nvPr/>
        </p:nvCxnSpPr>
        <p:spPr>
          <a:xfrm>
            <a:off x="7532810" y="3178591"/>
            <a:ext cx="0" cy="7737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414395" y="283015"/>
            <a:ext cx="2316480" cy="548640"/>
          </a:xfrm>
          <a:prstGeom prst="rect">
            <a:avLst/>
          </a:prstGeom>
          <a:noFill/>
        </p:spPr>
        <p:txBody>
          <a:bodyPr wrap="none" rtlCol="0">
            <a:spAutoFit/>
          </a:bodyPr>
          <a:lstStyle/>
          <a:p>
            <a:r>
              <a:rPr lang="zh-CN" altLang="en-US" sz="2800" dirty="0">
                <a:solidFill>
                  <a:schemeClr val="bg1"/>
                </a:solidFill>
              </a:rPr>
              <a:t>助研工作流程</a:t>
            </a:r>
          </a:p>
        </p:txBody>
      </p:sp>
    </p:spTree>
    <p:extLst>
      <p:ext uri="{BB962C8B-B14F-4D97-AF65-F5344CB8AC3E}">
        <p14:creationId xmlns:p14="http://schemas.microsoft.com/office/powerpoint/2010/main" val="139212613"/>
      </p:ext>
    </p:extLst>
  </p:cSld>
  <p:clrMapOvr>
    <a:masterClrMapping/>
  </p:clrMapOvr>
  <p:transition spd="med">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lum bright="30000" contrast="-30000"/>
          </a:blip>
          <a:srcRect l="2976" t="5510" r="37231" b="4520"/>
          <a:stretch>
            <a:fillRect/>
          </a:stretch>
        </p:blipFill>
        <p:spPr>
          <a:xfrm>
            <a:off x="-17146" y="888365"/>
            <a:ext cx="5766507" cy="5807857"/>
          </a:xfrm>
          <a:prstGeom prst="rect">
            <a:avLst/>
          </a:prstGeom>
        </p:spPr>
      </p:pic>
      <p:sp>
        <p:nvSpPr>
          <p:cNvPr id="7" name="Rectangle 16"/>
          <p:cNvSpPr/>
          <p:nvPr/>
        </p:nvSpPr>
        <p:spPr>
          <a:xfrm>
            <a:off x="1346889" y="4960988"/>
            <a:ext cx="4402472" cy="701380"/>
          </a:xfrm>
          <a:prstGeom prst="rect">
            <a:avLst/>
          </a:prstGeom>
          <a:solidFill>
            <a:srgbClr val="00435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15" tIns="32108" rIns="64215" bIns="32108" numCol="1" spcCol="0" rtlCol="0" fromWordArt="0" anchor="ctr" anchorCtr="0" forceAA="0" compatLnSpc="1">
            <a:noAutofit/>
          </a:bodyPr>
          <a:lstStyle/>
          <a:p>
            <a:pPr algn="ctr" defTabSz="641985"/>
            <a:r>
              <a:rPr lang="zh-CN" altLang="en-US" sz="2810" kern="0" dirty="0">
                <a:solidFill>
                  <a:schemeClr val="bg1"/>
                </a:solidFill>
              </a:rPr>
              <a:t>家教</a:t>
            </a:r>
          </a:p>
        </p:txBody>
      </p:sp>
      <p:sp>
        <p:nvSpPr>
          <p:cNvPr id="100" name="文本框 99"/>
          <p:cNvSpPr txBox="1"/>
          <p:nvPr/>
        </p:nvSpPr>
        <p:spPr>
          <a:xfrm>
            <a:off x="6250940" y="2832173"/>
            <a:ext cx="2893060" cy="1920240"/>
          </a:xfrm>
          <a:prstGeom prst="rect">
            <a:avLst/>
          </a:prstGeom>
          <a:noFill/>
          <a:ln w="9525">
            <a:noFill/>
          </a:ln>
        </p:spPr>
        <p:txBody>
          <a:bodyPr wrap="square">
            <a:spAutoFit/>
          </a:bodyPr>
          <a:lstStyle/>
          <a:p>
            <a:pPr marL="0" indent="304800" algn="l"/>
            <a:r>
              <a:rPr lang="zh-CN" sz="2400" b="0" u="none">
                <a:latin typeface="微软雅黑" panose="020B0503020204020204" pitchFamily="34" charset="-122"/>
                <a:ea typeface="微软雅黑" panose="020B0503020204020204" pitchFamily="34" charset="-122"/>
                <a:cs typeface="等线" charset="0"/>
              </a:rPr>
              <a:t>为学有余力的提供家教岗位</a:t>
            </a:r>
            <a:r>
              <a:rPr lang="zh-CN" altLang="en-US" sz="2400" b="0" u="none">
                <a:latin typeface="微软雅黑" panose="020B0503020204020204" pitchFamily="34" charset="-122"/>
                <a:ea typeface="微软雅黑" panose="020B0503020204020204" pitchFamily="34" charset="-122"/>
                <a:cs typeface="等线" charset="0"/>
              </a:rPr>
              <a:t>。</a:t>
            </a:r>
          </a:p>
          <a:p>
            <a:pPr marL="0" indent="304800" algn="l"/>
            <a:endParaRPr lang="zh-CN" altLang="en-US" sz="2400" b="0" u="none">
              <a:latin typeface="微软雅黑" panose="020B0503020204020204" pitchFamily="34" charset="-122"/>
              <a:ea typeface="微软雅黑" panose="020B0503020204020204" pitchFamily="34" charset="-122"/>
              <a:cs typeface="等线" charset="0"/>
            </a:endParaRPr>
          </a:p>
          <a:p>
            <a:pPr marL="0" indent="304800" algn="l"/>
            <a:r>
              <a:rPr lang="en-US" altLang="zh-CN" sz="2400" b="0" u="none">
                <a:latin typeface="微软雅黑" panose="020B0503020204020204" pitchFamily="34" charset="-122"/>
                <a:ea typeface="微软雅黑" panose="020B0503020204020204" pitchFamily="34" charset="-122"/>
                <a:cs typeface="等线" charset="0"/>
              </a:rPr>
              <a:t>-</a:t>
            </a:r>
            <a:r>
              <a:rPr lang="zh-CN" altLang="en-US" sz="2400" b="0" u="none">
                <a:latin typeface="微软雅黑" panose="020B0503020204020204" pitchFamily="34" charset="-122"/>
                <a:ea typeface="微软雅黑" panose="020B0503020204020204" pitchFamily="34" charset="-122"/>
                <a:cs typeface="等线" charset="0"/>
              </a:rPr>
              <a:t>有偿家教</a:t>
            </a:r>
          </a:p>
          <a:p>
            <a:pPr marL="0" indent="304800" algn="l"/>
            <a:r>
              <a:rPr lang="en-US" altLang="zh-CN" sz="2400" b="0" u="none">
                <a:latin typeface="微软雅黑" panose="020B0503020204020204" pitchFamily="34" charset="-122"/>
                <a:ea typeface="微软雅黑" panose="020B0503020204020204" pitchFamily="34" charset="-122"/>
                <a:cs typeface="等线" charset="0"/>
              </a:rPr>
              <a:t>-</a:t>
            </a:r>
            <a:r>
              <a:rPr lang="zh-CN" altLang="en-US" sz="2400" b="0" u="none">
                <a:latin typeface="微软雅黑" panose="020B0503020204020204" pitchFamily="34" charset="-122"/>
                <a:ea typeface="微软雅黑" panose="020B0503020204020204" pitchFamily="34" charset="-122"/>
                <a:cs typeface="等线" charset="0"/>
              </a:rPr>
              <a:t>爱心家教</a:t>
            </a:r>
          </a:p>
        </p:txBody>
      </p:sp>
    </p:spTree>
    <p:extLst>
      <p:ext uri="{BB962C8B-B14F-4D97-AF65-F5344CB8AC3E}">
        <p14:creationId xmlns:p14="http://schemas.microsoft.com/office/powerpoint/2010/main" val="1362355585"/>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7458" y="2904780"/>
            <a:ext cx="4394542" cy="3029343"/>
          </a:xfrm>
          <a:prstGeom prst="rect">
            <a:avLst/>
          </a:prstGeom>
        </p:spPr>
      </p:pic>
      <p:pic>
        <p:nvPicPr>
          <p:cNvPr id="5" name="图片 4"/>
          <p:cNvPicPr>
            <a:picLocks noChangeAspect="1"/>
          </p:cNvPicPr>
          <p:nvPr/>
        </p:nvPicPr>
        <p:blipFill>
          <a:blip r:embed="rId3"/>
          <a:stretch>
            <a:fillRect/>
          </a:stretch>
        </p:blipFill>
        <p:spPr>
          <a:xfrm>
            <a:off x="4806083" y="2904781"/>
            <a:ext cx="1526870" cy="313538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78375" y="3293441"/>
            <a:ext cx="3109986" cy="2332664"/>
          </a:xfrm>
          <a:prstGeom prst="rect">
            <a:avLst/>
          </a:prstGeom>
        </p:spPr>
      </p:pic>
      <p:sp>
        <p:nvSpPr>
          <p:cNvPr id="8" name="矩形 7"/>
          <p:cNvSpPr/>
          <p:nvPr/>
        </p:nvSpPr>
        <p:spPr>
          <a:xfrm>
            <a:off x="461010" y="1692248"/>
            <a:ext cx="8131175" cy="6546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截至目前，市场家教项目共计收到家长预约单 </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8530</a:t>
            </a: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份</a:t>
            </a: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，参与家教学生 </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2276</a:t>
            </a: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人</a:t>
            </a: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，提供辅导课时为</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14.2</a:t>
            </a: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万小时</a:t>
            </a: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，为学生提供酬金约</a:t>
            </a:r>
            <a:r>
              <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852</a:t>
            </a: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万元</a:t>
            </a:r>
            <a:r>
              <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p>
        </p:txBody>
      </p:sp>
      <p:sp>
        <p:nvSpPr>
          <p:cNvPr id="9" name="TextBox 6"/>
          <p:cNvSpPr txBox="1"/>
          <p:nvPr/>
        </p:nvSpPr>
        <p:spPr>
          <a:xfrm>
            <a:off x="2274252" y="188310"/>
            <a:ext cx="459549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微软雅黑" charset="0"/>
                <a:ea typeface="微软雅黑" charset="0"/>
              </a:rPr>
              <a:t>有偿家教</a:t>
            </a:r>
          </a:p>
        </p:txBody>
      </p:sp>
      <p:sp>
        <p:nvSpPr>
          <p:cNvPr id="7" name="矩形 6"/>
          <p:cNvSpPr/>
          <p:nvPr/>
        </p:nvSpPr>
        <p:spPr>
          <a:xfrm>
            <a:off x="742804" y="1107657"/>
            <a:ext cx="765839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effectLst/>
                <a:uLnTx/>
                <a:uFillTx/>
              </a:rPr>
              <a:t>主要负责与优思平台合作，处理有偿家教相关事务</a:t>
            </a:r>
          </a:p>
        </p:txBody>
      </p:sp>
    </p:spTree>
    <p:extLst>
      <p:ext uri="{BB962C8B-B14F-4D97-AF65-F5344CB8AC3E}">
        <p14:creationId xmlns:p14="http://schemas.microsoft.com/office/powerpoint/2010/main" val="4046028070"/>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3070" y="1732551"/>
            <a:ext cx="7409340" cy="959692"/>
            <a:chOff x="853070" y="2180354"/>
            <a:chExt cx="7409340" cy="959692"/>
          </a:xfrm>
        </p:grpSpPr>
        <p:sp>
          <p:nvSpPr>
            <p:cNvPr id="28" name="圆角矩形 27"/>
            <p:cNvSpPr/>
            <p:nvPr/>
          </p:nvSpPr>
          <p:spPr>
            <a:xfrm>
              <a:off x="853070" y="2180354"/>
              <a:ext cx="7409340" cy="959692"/>
            </a:xfrm>
            <a:prstGeom prst="roundRect">
              <a:avLst>
                <a:gd name="adj" fmla="val 900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29" name="矩形 28"/>
            <p:cNvSpPr/>
            <p:nvPr/>
          </p:nvSpPr>
          <p:spPr>
            <a:xfrm>
              <a:off x="1776150" y="2180354"/>
              <a:ext cx="6306262" cy="9596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31" name="TextBox 30"/>
            <p:cNvSpPr txBox="1"/>
            <p:nvPr/>
          </p:nvSpPr>
          <p:spPr>
            <a:xfrm>
              <a:off x="1826717" y="2292209"/>
              <a:ext cx="4104456" cy="369332"/>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accent6">
                      <a:lumMod val="75000"/>
                    </a:schemeClr>
                  </a:solidFill>
                  <a:effectLst/>
                  <a:uLnTx/>
                  <a:uFillTx/>
                </a:rPr>
                <a:t>家教订单</a:t>
              </a:r>
            </a:p>
          </p:txBody>
        </p:sp>
        <p:sp>
          <p:nvSpPr>
            <p:cNvPr id="33" name="矩形 32"/>
            <p:cNvSpPr/>
            <p:nvPr/>
          </p:nvSpPr>
          <p:spPr>
            <a:xfrm>
              <a:off x="1826717" y="2588011"/>
              <a:ext cx="6075675" cy="412421"/>
            </a:xfrm>
            <a:prstGeom prst="rect">
              <a:avLst/>
            </a:prstGeom>
          </p:spPr>
          <p:txBody>
            <a:bodyPr wrap="square">
              <a:spAutoFit/>
            </a:bodyPr>
            <a:lstStyle/>
            <a:p>
              <a:pPr marL="0" marR="0" lvl="0" indent="0" defTabSz="914400" eaLnBrk="1" fontAlgn="auto" latinLnBrk="0" hangingPunct="1">
                <a:lnSpc>
                  <a:spcPct val="130000"/>
                </a:lnSpc>
                <a:spcBef>
                  <a:spcPts val="60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rPr>
                <a:t>主要负责处理家教平台（</a:t>
              </a:r>
              <a:r>
                <a:rPr kumimoji="0" lang="en-US" altLang="zh-CN" sz="1600" b="0" i="0" u="none" strike="noStrike" kern="0" cap="none" spc="0" normalizeH="0" baseline="0" noProof="0" dirty="0">
                  <a:ln>
                    <a:noFill/>
                  </a:ln>
                  <a:solidFill>
                    <a:schemeClr val="tx1">
                      <a:lumMod val="65000"/>
                      <a:lumOff val="35000"/>
                    </a:schemeClr>
                  </a:solidFill>
                  <a:effectLst/>
                  <a:uLnTx/>
                  <a:uFillTx/>
                </a:rPr>
                <a:t>home.yousi.com</a:t>
              </a:r>
              <a:r>
                <a:rPr kumimoji="0" lang="zh-CN" altLang="en-US" sz="1600" b="0" i="0" u="none" strike="noStrike" kern="0" cap="none" spc="0" normalizeH="0" baseline="0" noProof="0" dirty="0">
                  <a:ln>
                    <a:noFill/>
                  </a:ln>
                  <a:solidFill>
                    <a:schemeClr val="tx1">
                      <a:lumMod val="65000"/>
                      <a:lumOff val="35000"/>
                    </a:schemeClr>
                  </a:solidFill>
                  <a:effectLst/>
                  <a:uLnTx/>
                  <a:uFillTx/>
                </a:rPr>
                <a:t>）的有偿家教服务</a:t>
              </a:r>
            </a:p>
          </p:txBody>
        </p:sp>
        <p:pic>
          <p:nvPicPr>
            <p:cNvPr id="34" name="Picture 4" descr="C:\Documents and Settings\Administrator\桌面\图标\ico\verified-user.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88085" y="2326542"/>
              <a:ext cx="667315" cy="667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53070" y="3321501"/>
            <a:ext cx="7409340" cy="959692"/>
            <a:chOff x="853070" y="3305479"/>
            <a:chExt cx="7409340" cy="959692"/>
          </a:xfrm>
        </p:grpSpPr>
        <p:sp>
          <p:nvSpPr>
            <p:cNvPr id="36" name="圆角矩形 35"/>
            <p:cNvSpPr/>
            <p:nvPr/>
          </p:nvSpPr>
          <p:spPr>
            <a:xfrm>
              <a:off x="853070" y="3305479"/>
              <a:ext cx="7409340" cy="959692"/>
            </a:xfrm>
            <a:prstGeom prst="roundRect">
              <a:avLst>
                <a:gd name="adj" fmla="val 90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38" name="矩形 37"/>
            <p:cNvSpPr/>
            <p:nvPr/>
          </p:nvSpPr>
          <p:spPr>
            <a:xfrm>
              <a:off x="1776150" y="3305479"/>
              <a:ext cx="6306262" cy="9596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39" name="TextBox 38"/>
            <p:cNvSpPr txBox="1"/>
            <p:nvPr/>
          </p:nvSpPr>
          <p:spPr>
            <a:xfrm>
              <a:off x="1826717" y="3417334"/>
              <a:ext cx="4104456" cy="369332"/>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tx2"/>
                  </a:solidFill>
                  <a:effectLst/>
                  <a:uLnTx/>
                  <a:uFillTx/>
                </a:rPr>
                <a:t>教员培训</a:t>
              </a:r>
            </a:p>
          </p:txBody>
        </p:sp>
        <p:sp>
          <p:nvSpPr>
            <p:cNvPr id="40" name="矩形 39"/>
            <p:cNvSpPr/>
            <p:nvPr/>
          </p:nvSpPr>
          <p:spPr>
            <a:xfrm>
              <a:off x="1826717" y="3713136"/>
              <a:ext cx="6075675" cy="412421"/>
            </a:xfrm>
            <a:prstGeom prst="rect">
              <a:avLst/>
            </a:prstGeom>
          </p:spPr>
          <p:txBody>
            <a:bodyPr wrap="square">
              <a:spAutoFit/>
            </a:bodyPr>
            <a:lstStyle/>
            <a:p>
              <a:pPr marL="0" marR="0" lvl="0" indent="0" defTabSz="914400" eaLnBrk="1" fontAlgn="auto" latinLnBrk="0" hangingPunct="1">
                <a:lnSpc>
                  <a:spcPct val="130000"/>
                </a:lnSpc>
                <a:spcBef>
                  <a:spcPts val="60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rPr>
                <a:t>交大学生在成为教员之前，必须通过严格培训与考核</a:t>
              </a:r>
            </a:p>
          </p:txBody>
        </p:sp>
        <p:pic>
          <p:nvPicPr>
            <p:cNvPr id="55" name="Picture 3" descr="C:\Documents and Settings\Administrator\桌面\图标\ico\cloud-queue.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95845" y="3451667"/>
              <a:ext cx="667315" cy="667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853070" y="4910450"/>
            <a:ext cx="7409340" cy="959692"/>
            <a:chOff x="853070" y="4430604"/>
            <a:chExt cx="7409340" cy="959692"/>
          </a:xfrm>
        </p:grpSpPr>
        <p:sp>
          <p:nvSpPr>
            <p:cNvPr id="42" name="圆角矩形 41"/>
            <p:cNvSpPr/>
            <p:nvPr/>
          </p:nvSpPr>
          <p:spPr>
            <a:xfrm>
              <a:off x="853070" y="4430604"/>
              <a:ext cx="7409340" cy="959692"/>
            </a:xfrm>
            <a:prstGeom prst="roundRect">
              <a:avLst>
                <a:gd name="adj" fmla="val 90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44" name="矩形 43"/>
            <p:cNvSpPr/>
            <p:nvPr/>
          </p:nvSpPr>
          <p:spPr>
            <a:xfrm>
              <a:off x="1776150" y="4430604"/>
              <a:ext cx="6306262" cy="9596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Text" lastClr="000000"/>
                </a:solidFill>
                <a:effectLst/>
                <a:uLnTx/>
                <a:uFillTx/>
              </a:endParaRPr>
            </a:p>
          </p:txBody>
        </p:sp>
        <p:sp>
          <p:nvSpPr>
            <p:cNvPr id="45" name="TextBox 44"/>
            <p:cNvSpPr txBox="1"/>
            <p:nvPr/>
          </p:nvSpPr>
          <p:spPr>
            <a:xfrm>
              <a:off x="1826717" y="4542459"/>
              <a:ext cx="4104456" cy="369332"/>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chemeClr val="accent5">
                      <a:lumMod val="50000"/>
                    </a:schemeClr>
                  </a:solidFill>
                  <a:effectLst/>
                  <a:uLnTx/>
                  <a:uFillTx/>
                </a:rPr>
                <a:t>客服反馈</a:t>
              </a:r>
            </a:p>
          </p:txBody>
        </p:sp>
        <p:sp>
          <p:nvSpPr>
            <p:cNvPr id="51" name="矩形 50"/>
            <p:cNvSpPr/>
            <p:nvPr/>
          </p:nvSpPr>
          <p:spPr>
            <a:xfrm>
              <a:off x="1826717" y="4838261"/>
              <a:ext cx="6075675" cy="412421"/>
            </a:xfrm>
            <a:prstGeom prst="rect">
              <a:avLst/>
            </a:prstGeom>
          </p:spPr>
          <p:txBody>
            <a:bodyPr wrap="square">
              <a:spAutoFit/>
            </a:bodyPr>
            <a:lstStyle/>
            <a:p>
              <a:pPr marL="0" marR="0" lvl="0" indent="0" defTabSz="914400" eaLnBrk="1" fontAlgn="auto" latinLnBrk="0" hangingPunct="1">
                <a:lnSpc>
                  <a:spcPct val="130000"/>
                </a:lnSpc>
                <a:spcBef>
                  <a:spcPts val="60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rPr>
                <a:t>值班接听家长和教员电话，答疑解惑</a:t>
              </a:r>
            </a:p>
          </p:txBody>
        </p:sp>
        <p:pic>
          <p:nvPicPr>
            <p:cNvPr id="19" name="Picture 3" descr="C:\Documents and Settings\Administrator\桌面\图标\ico\call.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6595" y="4522982"/>
              <a:ext cx="781468" cy="7814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 name="TextBox 6"/>
          <p:cNvSpPr txBox="1"/>
          <p:nvPr/>
        </p:nvSpPr>
        <p:spPr>
          <a:xfrm>
            <a:off x="2274252" y="188310"/>
            <a:ext cx="459549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微软雅黑" charset="0"/>
                <a:ea typeface="微软雅黑" charset="0"/>
              </a:rPr>
              <a:t>有偿家教工作流程</a:t>
            </a:r>
          </a:p>
        </p:txBody>
      </p:sp>
    </p:spTree>
    <p:extLst>
      <p:ext uri="{BB962C8B-B14F-4D97-AF65-F5344CB8AC3E}">
        <p14:creationId xmlns:p14="http://schemas.microsoft.com/office/powerpoint/2010/main" val="4079678348"/>
      </p:ext>
    </p:extLst>
  </p:cSld>
  <p:clrMapOvr>
    <a:masterClrMapping/>
  </p:clrMapOvr>
  <p:transition spd="med">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a:endCxn id="41" idx="0"/>
          </p:cNvCxnSpPr>
          <p:nvPr/>
        </p:nvCxnSpPr>
        <p:spPr>
          <a:xfrm>
            <a:off x="5005780" y="2198895"/>
            <a:ext cx="0" cy="3228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692232" y="1842390"/>
            <a:ext cx="627096" cy="612068"/>
            <a:chOff x="3707117" y="870654"/>
            <a:chExt cx="627096" cy="612068"/>
          </a:xfrm>
        </p:grpSpPr>
        <p:sp>
          <p:nvSpPr>
            <p:cNvPr id="32" name="椭圆 31"/>
            <p:cNvSpPr/>
            <p:nvPr/>
          </p:nvSpPr>
          <p:spPr>
            <a:xfrm>
              <a:off x="3714631" y="870654"/>
              <a:ext cx="612068" cy="61206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TextBox 32"/>
            <p:cNvSpPr txBox="1"/>
            <p:nvPr/>
          </p:nvSpPr>
          <p:spPr>
            <a:xfrm>
              <a:off x="3707117" y="1022799"/>
              <a:ext cx="627096" cy="338554"/>
            </a:xfrm>
            <a:prstGeom prst="rect">
              <a:avLst/>
            </a:prstGeom>
            <a:noFill/>
          </p:spPr>
          <p:txBody>
            <a:bodyPr wrap="none" rtlCol="0">
              <a:spAutoFit/>
            </a:bodyPr>
            <a:lstStyle/>
            <a:p>
              <a:pPr algn="ctr"/>
              <a:r>
                <a:rPr lang="en-US" altLang="zh-CN" sz="1600">
                  <a:solidFill>
                    <a:schemeClr val="bg1"/>
                  </a:solidFill>
                </a:rPr>
                <a:t>1997</a:t>
              </a:r>
            </a:p>
          </p:txBody>
        </p:sp>
      </p:grpSp>
      <p:grpSp>
        <p:nvGrpSpPr>
          <p:cNvPr id="34" name="组合 33"/>
          <p:cNvGrpSpPr/>
          <p:nvPr/>
        </p:nvGrpSpPr>
        <p:grpSpPr>
          <a:xfrm>
            <a:off x="4692232" y="3037345"/>
            <a:ext cx="627096" cy="612068"/>
            <a:chOff x="3700390" y="1851670"/>
            <a:chExt cx="627096" cy="612068"/>
          </a:xfrm>
        </p:grpSpPr>
        <p:sp>
          <p:nvSpPr>
            <p:cNvPr id="35" name="椭圆 34"/>
            <p:cNvSpPr/>
            <p:nvPr/>
          </p:nvSpPr>
          <p:spPr>
            <a:xfrm>
              <a:off x="3707904" y="1851670"/>
              <a:ext cx="612068" cy="612068"/>
            </a:xfrm>
            <a:prstGeom prst="ellipse">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6" name="TextBox 35"/>
            <p:cNvSpPr txBox="1"/>
            <p:nvPr/>
          </p:nvSpPr>
          <p:spPr>
            <a:xfrm>
              <a:off x="3700390" y="2003815"/>
              <a:ext cx="627096" cy="338554"/>
            </a:xfrm>
            <a:prstGeom prst="rect">
              <a:avLst/>
            </a:prstGeom>
            <a:noFill/>
          </p:spPr>
          <p:txBody>
            <a:bodyPr wrap="none" rtlCol="0">
              <a:spAutoFit/>
            </a:bodyPr>
            <a:lstStyle/>
            <a:p>
              <a:pPr algn="ctr"/>
              <a:r>
                <a:rPr lang="en-US" altLang="zh-CN" sz="1600">
                  <a:solidFill>
                    <a:schemeClr val="bg1"/>
                  </a:solidFill>
                </a:rPr>
                <a:t>2010</a:t>
              </a:r>
              <a:endParaRPr lang="zh-CN" altLang="en-US" sz="1600">
                <a:solidFill>
                  <a:schemeClr val="bg1"/>
                </a:solidFill>
              </a:endParaRPr>
            </a:p>
          </p:txBody>
        </p:sp>
      </p:grpSp>
      <p:grpSp>
        <p:nvGrpSpPr>
          <p:cNvPr id="37" name="组合 36"/>
          <p:cNvGrpSpPr/>
          <p:nvPr/>
        </p:nvGrpSpPr>
        <p:grpSpPr>
          <a:xfrm>
            <a:off x="4692232" y="4232300"/>
            <a:ext cx="627096" cy="612068"/>
            <a:chOff x="3693663" y="2832686"/>
            <a:chExt cx="627096" cy="612068"/>
          </a:xfrm>
        </p:grpSpPr>
        <p:sp>
          <p:nvSpPr>
            <p:cNvPr id="38" name="椭圆 37"/>
            <p:cNvSpPr/>
            <p:nvPr/>
          </p:nvSpPr>
          <p:spPr>
            <a:xfrm>
              <a:off x="3701177" y="2832686"/>
              <a:ext cx="612068" cy="61206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9" name="TextBox 38"/>
            <p:cNvSpPr txBox="1"/>
            <p:nvPr/>
          </p:nvSpPr>
          <p:spPr>
            <a:xfrm>
              <a:off x="3693663" y="2984831"/>
              <a:ext cx="627096" cy="338554"/>
            </a:xfrm>
            <a:prstGeom prst="rect">
              <a:avLst/>
            </a:prstGeom>
            <a:noFill/>
          </p:spPr>
          <p:txBody>
            <a:bodyPr wrap="none" rtlCol="0">
              <a:spAutoFit/>
            </a:bodyPr>
            <a:lstStyle/>
            <a:p>
              <a:pPr algn="ctr"/>
              <a:r>
                <a:rPr lang="en-US" altLang="zh-CN" sz="1600">
                  <a:solidFill>
                    <a:schemeClr val="bg1"/>
                  </a:solidFill>
                </a:rPr>
                <a:t>2014</a:t>
              </a:r>
              <a:endParaRPr lang="zh-CN" altLang="en-US" sz="1600">
                <a:solidFill>
                  <a:schemeClr val="bg1"/>
                </a:solidFill>
              </a:endParaRPr>
            </a:p>
          </p:txBody>
        </p:sp>
      </p:grpSp>
      <p:grpSp>
        <p:nvGrpSpPr>
          <p:cNvPr id="40" name="组合 39"/>
          <p:cNvGrpSpPr/>
          <p:nvPr/>
        </p:nvGrpSpPr>
        <p:grpSpPr>
          <a:xfrm>
            <a:off x="4699746" y="5427255"/>
            <a:ext cx="612068" cy="612068"/>
            <a:chOff x="3694450" y="3813702"/>
            <a:chExt cx="612068" cy="612068"/>
          </a:xfrm>
        </p:grpSpPr>
        <p:sp>
          <p:nvSpPr>
            <p:cNvPr id="41" name="椭圆 40"/>
            <p:cNvSpPr/>
            <p:nvPr/>
          </p:nvSpPr>
          <p:spPr>
            <a:xfrm>
              <a:off x="3694450" y="3813702"/>
              <a:ext cx="612068" cy="612068"/>
            </a:xfrm>
            <a:prstGeom prst="ellipse">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 name="TextBox 41"/>
            <p:cNvSpPr txBox="1"/>
            <p:nvPr/>
          </p:nvSpPr>
          <p:spPr>
            <a:xfrm>
              <a:off x="3702967" y="3965847"/>
              <a:ext cx="595035" cy="338554"/>
            </a:xfrm>
            <a:prstGeom prst="rect">
              <a:avLst/>
            </a:prstGeom>
            <a:noFill/>
          </p:spPr>
          <p:txBody>
            <a:bodyPr wrap="none" rtlCol="0">
              <a:spAutoFit/>
            </a:bodyPr>
            <a:lstStyle/>
            <a:p>
              <a:pPr algn="ctr"/>
              <a:r>
                <a:rPr lang="zh-CN" altLang="en-US" sz="1600">
                  <a:solidFill>
                    <a:schemeClr val="bg1"/>
                  </a:solidFill>
                </a:rPr>
                <a:t>至今</a:t>
              </a:r>
            </a:p>
          </p:txBody>
        </p:sp>
      </p:grpSp>
      <p:sp>
        <p:nvSpPr>
          <p:cNvPr id="43" name="矩形 42"/>
          <p:cNvSpPr/>
          <p:nvPr/>
        </p:nvSpPr>
        <p:spPr>
          <a:xfrm>
            <a:off x="5451070" y="1734378"/>
            <a:ext cx="2916325" cy="338554"/>
          </a:xfrm>
          <a:prstGeom prst="rect">
            <a:avLst/>
          </a:prstGeom>
        </p:spPr>
        <p:txBody>
          <a:bodyPr wrap="square">
            <a:spAutoFit/>
          </a:bodyPr>
          <a:lstStyle/>
          <a:p>
            <a:r>
              <a:rPr lang="zh-CN" altLang="en-US" sz="1600" b="1" dirty="0">
                <a:solidFill>
                  <a:srgbClr val="00B050"/>
                </a:solidFill>
                <a:latin typeface="+mj-ea"/>
                <a:ea typeface="+mj-ea"/>
              </a:rPr>
              <a:t>伊始</a:t>
            </a:r>
          </a:p>
        </p:txBody>
      </p:sp>
      <p:sp>
        <p:nvSpPr>
          <p:cNvPr id="44" name="TextBox 43"/>
          <p:cNvSpPr txBox="1"/>
          <p:nvPr/>
        </p:nvSpPr>
        <p:spPr>
          <a:xfrm>
            <a:off x="5460157" y="2040547"/>
            <a:ext cx="3390265" cy="1249573"/>
          </a:xfrm>
          <a:prstGeom prst="rect">
            <a:avLst/>
          </a:prstGeom>
          <a:noFill/>
        </p:spPr>
        <p:txBody>
          <a:bodyPr wrap="square" rtlCol="0">
            <a:spAutoFit/>
          </a:bodyPr>
          <a:lstStyle/>
          <a:p>
            <a:pPr>
              <a:lnSpc>
                <a:spcPct val="130000"/>
              </a:lnSpc>
              <a:spcBef>
                <a:spcPts val="600"/>
              </a:spcBef>
            </a:pPr>
            <a:r>
              <a:rPr lang="zh-CN" altLang="en-US" dirty="0">
                <a:solidFill>
                  <a:schemeClr val="tx1">
                    <a:lumMod val="75000"/>
                    <a:lumOff val="25000"/>
                  </a:schemeClr>
                </a:solidFill>
              </a:rPr>
              <a:t>上海交通大学爱心家教活动开始</a:t>
            </a:r>
          </a:p>
          <a:p>
            <a:pPr>
              <a:lnSpc>
                <a:spcPct val="130000"/>
              </a:lnSpc>
              <a:spcBef>
                <a:spcPts val="600"/>
              </a:spcBef>
            </a:pPr>
            <a:r>
              <a:rPr lang="zh-CN" altLang="en-US" dirty="0">
                <a:solidFill>
                  <a:schemeClr val="tx1">
                    <a:lumMod val="75000"/>
                    <a:lumOff val="25000"/>
                  </a:schemeClr>
                </a:solidFill>
              </a:rPr>
              <a:t>（温馨港湾，即江川街道家教开始）</a:t>
            </a:r>
          </a:p>
        </p:txBody>
      </p:sp>
      <p:sp>
        <p:nvSpPr>
          <p:cNvPr id="46" name="TextBox 45"/>
          <p:cNvSpPr txBox="1"/>
          <p:nvPr/>
        </p:nvSpPr>
        <p:spPr>
          <a:xfrm>
            <a:off x="5504607" y="3570897"/>
            <a:ext cx="3825875" cy="2520690"/>
          </a:xfrm>
          <a:prstGeom prst="rect">
            <a:avLst/>
          </a:prstGeom>
          <a:noFill/>
        </p:spPr>
        <p:txBody>
          <a:bodyPr wrap="square" rtlCol="0">
            <a:spAutoFit/>
          </a:bodyPr>
          <a:lstStyle/>
          <a:p>
            <a:pPr>
              <a:lnSpc>
                <a:spcPct val="130000"/>
              </a:lnSpc>
              <a:spcBef>
                <a:spcPts val="600"/>
              </a:spcBef>
            </a:pPr>
            <a:r>
              <a:rPr lang="zh-CN" altLang="en-US" sz="1600" b="1" dirty="0">
                <a:solidFill>
                  <a:srgbClr val="00B050"/>
                </a:solidFill>
                <a:latin typeface="+mj-ea"/>
                <a:ea typeface="+mj-ea"/>
              </a:rPr>
              <a:t>荣誉</a:t>
            </a:r>
          </a:p>
          <a:p>
            <a:pPr>
              <a:lnSpc>
                <a:spcPct val="130000"/>
              </a:lnSpc>
              <a:spcBef>
                <a:spcPts val="600"/>
              </a:spcBef>
            </a:pPr>
            <a:r>
              <a:rPr lang="zh-CN" altLang="en-US" dirty="0">
                <a:solidFill>
                  <a:schemeClr val="tx1">
                    <a:lumMod val="75000"/>
                    <a:lumOff val="25000"/>
                  </a:schemeClr>
                </a:solidFill>
              </a:rPr>
              <a:t>上海交通大学“精神文明十佳好人好事”</a:t>
            </a:r>
          </a:p>
          <a:p>
            <a:pPr>
              <a:lnSpc>
                <a:spcPct val="130000"/>
              </a:lnSpc>
              <a:spcBef>
                <a:spcPts val="600"/>
              </a:spcBef>
            </a:pPr>
            <a:r>
              <a:rPr lang="zh-CN" altLang="en-US" dirty="0">
                <a:solidFill>
                  <a:schemeClr val="tx1">
                    <a:lumMod val="75000"/>
                    <a:lumOff val="25000"/>
                  </a:schemeClr>
                </a:solidFill>
              </a:rPr>
              <a:t>年度精神文明十佳好人好事</a:t>
            </a:r>
          </a:p>
          <a:p>
            <a:pPr>
              <a:lnSpc>
                <a:spcPct val="130000"/>
              </a:lnSpc>
              <a:spcBef>
                <a:spcPts val="600"/>
              </a:spcBef>
            </a:pPr>
            <a:r>
              <a:rPr lang="zh-CN" altLang="en-US" dirty="0">
                <a:solidFill>
                  <a:schemeClr val="tx1">
                    <a:lumMod val="75000"/>
                    <a:lumOff val="25000"/>
                  </a:schemeClr>
                </a:solidFill>
              </a:rPr>
              <a:t>年度优秀公益组织</a:t>
            </a:r>
          </a:p>
          <a:p>
            <a:pPr>
              <a:lnSpc>
                <a:spcPct val="130000"/>
              </a:lnSpc>
              <a:spcBef>
                <a:spcPts val="600"/>
              </a:spcBef>
            </a:pPr>
            <a:r>
              <a:rPr lang="zh-CN" altLang="en-US" dirty="0">
                <a:solidFill>
                  <a:schemeClr val="tx1">
                    <a:lumMod val="75000"/>
                    <a:lumOff val="25000"/>
                  </a:schemeClr>
                </a:solidFill>
              </a:rPr>
              <a:t>年度四自组织银奖</a:t>
            </a:r>
          </a:p>
        </p:txBody>
      </p:sp>
      <p:sp>
        <p:nvSpPr>
          <p:cNvPr id="48" name="TextBox 47"/>
          <p:cNvSpPr txBox="1"/>
          <p:nvPr/>
        </p:nvSpPr>
        <p:spPr>
          <a:xfrm>
            <a:off x="395317" y="2086839"/>
            <a:ext cx="3513486" cy="1892826"/>
          </a:xfrm>
          <a:prstGeom prst="rect">
            <a:avLst/>
          </a:prstGeom>
          <a:noFill/>
        </p:spPr>
        <p:txBody>
          <a:bodyPr wrap="square" rtlCol="0">
            <a:spAutoFit/>
          </a:bodyPr>
          <a:lstStyle/>
          <a:p>
            <a:pPr algn="l">
              <a:lnSpc>
                <a:spcPct val="130000"/>
              </a:lnSpc>
              <a:spcBef>
                <a:spcPts val="600"/>
              </a:spcBef>
            </a:pPr>
            <a:r>
              <a:rPr lang="zh-CN" altLang="en-US" dirty="0">
                <a:solidFill>
                  <a:schemeClr val="tx1">
                    <a:lumMod val="75000"/>
                    <a:lumOff val="25000"/>
                  </a:schemeClr>
                </a:solidFill>
              </a:rPr>
              <a:t>从2010年开始，爱心家教开始兴家、颛桥镇政府等开展合作，同时</a:t>
            </a:r>
            <a:r>
              <a:rPr lang="zh-CN" altLang="en-US" dirty="0">
                <a:solidFill>
                  <a:schemeClr val="tx1">
                    <a:lumMod val="75000"/>
                    <a:lumOff val="25000"/>
                  </a:schemeClr>
                </a:solidFill>
                <a:sym typeface="+mn-ea"/>
              </a:rPr>
              <a:t>每年都会与江川街道等组织联合举办爱心家教颁奖典礼，为优秀志愿者颁奖</a:t>
            </a:r>
          </a:p>
        </p:txBody>
      </p:sp>
      <p:sp>
        <p:nvSpPr>
          <p:cNvPr id="50" name="TextBox 49"/>
          <p:cNvSpPr txBox="1"/>
          <p:nvPr/>
        </p:nvSpPr>
        <p:spPr>
          <a:xfrm>
            <a:off x="395317" y="4247109"/>
            <a:ext cx="3516025" cy="1172629"/>
          </a:xfrm>
          <a:prstGeom prst="rect">
            <a:avLst/>
          </a:prstGeom>
          <a:noFill/>
        </p:spPr>
        <p:txBody>
          <a:bodyPr wrap="square" rtlCol="0">
            <a:spAutoFit/>
          </a:bodyPr>
          <a:lstStyle/>
          <a:p>
            <a:pPr>
              <a:lnSpc>
                <a:spcPct val="130000"/>
              </a:lnSpc>
              <a:spcBef>
                <a:spcPts val="600"/>
              </a:spcBef>
            </a:pPr>
            <a:r>
              <a:rPr lang="zh-CN" altLang="en-US" dirty="0">
                <a:solidFill>
                  <a:schemeClr val="tx1">
                    <a:lumMod val="75000"/>
                    <a:lumOff val="25000"/>
                  </a:schemeClr>
                </a:solidFill>
              </a:rPr>
              <a:t>温馨港湾，颛桥镇项目，兴家家教项目，梦想课堂共同发展，为特殊家庭孩子的学习助力</a:t>
            </a:r>
          </a:p>
        </p:txBody>
      </p:sp>
      <p:sp>
        <p:nvSpPr>
          <p:cNvPr id="2" name="文本框 1"/>
          <p:cNvSpPr txBox="1"/>
          <p:nvPr/>
        </p:nvSpPr>
        <p:spPr>
          <a:xfrm>
            <a:off x="395317" y="1578882"/>
            <a:ext cx="1291954" cy="461665"/>
          </a:xfrm>
          <a:prstGeom prst="rect">
            <a:avLst/>
          </a:prstGeom>
          <a:noFill/>
        </p:spPr>
        <p:txBody>
          <a:bodyPr wrap="square" rtlCol="0" anchor="t">
            <a:spAutoFit/>
          </a:bodyPr>
          <a:lstStyle/>
          <a:p>
            <a:pPr algn="l"/>
            <a:r>
              <a:rPr lang="zh-CN" altLang="en-US" sz="2400" b="1" dirty="0">
                <a:solidFill>
                  <a:srgbClr val="92D050"/>
                </a:solidFill>
              </a:rPr>
              <a:t>发展</a:t>
            </a:r>
          </a:p>
        </p:txBody>
      </p:sp>
      <p:sp>
        <p:nvSpPr>
          <p:cNvPr id="3" name="TextBox 6"/>
          <p:cNvSpPr txBox="1"/>
          <p:nvPr/>
        </p:nvSpPr>
        <p:spPr>
          <a:xfrm>
            <a:off x="2636772" y="309752"/>
            <a:ext cx="3870455" cy="523220"/>
          </a:xfrm>
          <a:prstGeom prst="rect">
            <a:avLst/>
          </a:prstGeom>
          <a:noFill/>
        </p:spPr>
        <p:txBody>
          <a:bodyPr wrap="square" rtlCol="0">
            <a:spAutoFit/>
          </a:bodyPr>
          <a:lstStyle/>
          <a:p>
            <a:pPr algn="ctr"/>
            <a:r>
              <a:rPr lang="zh-CN" altLang="en-US" sz="2800" dirty="0">
                <a:solidFill>
                  <a:schemeClr val="bg1"/>
                </a:solidFill>
                <a:latin typeface="微软雅黑" charset="0"/>
                <a:ea typeface="微软雅黑" charset="0"/>
              </a:rPr>
              <a:t>爱心家教</a:t>
            </a:r>
          </a:p>
        </p:txBody>
      </p:sp>
      <p:cxnSp>
        <p:nvCxnSpPr>
          <p:cNvPr id="5" name="直接连接符 4"/>
          <p:cNvCxnSpPr/>
          <p:nvPr/>
        </p:nvCxnSpPr>
        <p:spPr>
          <a:xfrm flipV="1">
            <a:off x="395317" y="2072932"/>
            <a:ext cx="3424124" cy="1"/>
          </a:xfrm>
          <a:prstGeom prst="line">
            <a:avLst/>
          </a:prstGeom>
          <a:ln w="38100">
            <a:solidFill>
              <a:srgbClr val="92D05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9617"/>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857414" y="1898031"/>
            <a:ext cx="110799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第一部分</a:t>
            </a:r>
          </a:p>
        </p:txBody>
      </p:sp>
      <p:sp>
        <p:nvSpPr>
          <p:cNvPr id="20" name="文本框 19"/>
          <p:cNvSpPr txBox="1"/>
          <p:nvPr/>
        </p:nvSpPr>
        <p:spPr>
          <a:xfrm>
            <a:off x="3864114" y="68847"/>
            <a:ext cx="1415772" cy="830997"/>
          </a:xfrm>
          <a:prstGeom prst="rect">
            <a:avLst/>
          </a:prstGeom>
          <a:noFill/>
        </p:spPr>
        <p:txBody>
          <a:bodyPr wrap="none" rtlCol="0">
            <a:spAutoFit/>
          </a:bodyPr>
          <a:lstStyle/>
          <a:p>
            <a:r>
              <a:rPr lang="zh-CN" altLang="en-US" sz="4800" dirty="0">
                <a:solidFill>
                  <a:schemeClr val="bg1"/>
                </a:solidFill>
              </a:rPr>
              <a:t>目录</a:t>
            </a:r>
          </a:p>
        </p:txBody>
      </p:sp>
      <p:sp>
        <p:nvSpPr>
          <p:cNvPr id="33" name="文本框 32"/>
          <p:cNvSpPr txBox="1"/>
          <p:nvPr/>
        </p:nvSpPr>
        <p:spPr>
          <a:xfrm>
            <a:off x="523716" y="2324904"/>
            <a:ext cx="3775393" cy="523220"/>
          </a:xfrm>
          <a:prstGeom prst="rect">
            <a:avLst/>
          </a:prstGeom>
          <a:noFill/>
        </p:spPr>
        <p:txBody>
          <a:bodyPr wrap="none" rtlCol="0">
            <a:spAutoFit/>
          </a:bodyPr>
          <a:lstStyle/>
          <a:p>
            <a:r>
              <a:rPr kumimoji="1" lang="zh-CN" altLang="en-US" sz="2800" dirty="0"/>
              <a:t>勤工助学的定义和外延</a:t>
            </a:r>
          </a:p>
        </p:txBody>
      </p:sp>
      <p:sp>
        <p:nvSpPr>
          <p:cNvPr id="35" name="矩形 34"/>
          <p:cNvSpPr/>
          <p:nvPr/>
        </p:nvSpPr>
        <p:spPr>
          <a:xfrm>
            <a:off x="1857414" y="3528573"/>
            <a:ext cx="1107996"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第二部分</a:t>
            </a:r>
          </a:p>
        </p:txBody>
      </p:sp>
      <p:sp>
        <p:nvSpPr>
          <p:cNvPr id="37" name="文本框 36"/>
          <p:cNvSpPr txBox="1"/>
          <p:nvPr/>
        </p:nvSpPr>
        <p:spPr>
          <a:xfrm>
            <a:off x="882789" y="3955446"/>
            <a:ext cx="3057247" cy="523220"/>
          </a:xfrm>
          <a:prstGeom prst="rect">
            <a:avLst/>
          </a:prstGeom>
          <a:noFill/>
        </p:spPr>
        <p:txBody>
          <a:bodyPr wrap="none" rtlCol="0">
            <a:spAutoFit/>
          </a:bodyPr>
          <a:lstStyle/>
          <a:p>
            <a:r>
              <a:rPr kumimoji="1" lang="zh-CN" altLang="en-US" sz="2800" dirty="0"/>
              <a:t>各模块内容与流程</a:t>
            </a:r>
          </a:p>
        </p:txBody>
      </p:sp>
      <p:sp>
        <p:nvSpPr>
          <p:cNvPr id="38" name="矩形 37"/>
          <p:cNvSpPr/>
          <p:nvPr/>
        </p:nvSpPr>
        <p:spPr>
          <a:xfrm>
            <a:off x="1857414" y="5159115"/>
            <a:ext cx="1107996" cy="369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第三部分</a:t>
            </a:r>
          </a:p>
        </p:txBody>
      </p:sp>
      <p:sp>
        <p:nvSpPr>
          <p:cNvPr id="40" name="文本框 39"/>
          <p:cNvSpPr txBox="1"/>
          <p:nvPr/>
        </p:nvSpPr>
        <p:spPr>
          <a:xfrm>
            <a:off x="1600934" y="5585988"/>
            <a:ext cx="1620957" cy="523220"/>
          </a:xfrm>
          <a:prstGeom prst="rect">
            <a:avLst/>
          </a:prstGeom>
          <a:noFill/>
        </p:spPr>
        <p:txBody>
          <a:bodyPr wrap="none" rtlCol="0">
            <a:spAutoFit/>
          </a:bodyPr>
          <a:lstStyle/>
          <a:p>
            <a:r>
              <a:rPr kumimoji="1" lang="zh-CN" altLang="en-US" sz="2800" dirty="0"/>
              <a:t>预算制度</a:t>
            </a:r>
          </a:p>
        </p:txBody>
      </p:sp>
      <p:sp>
        <p:nvSpPr>
          <p:cNvPr id="41" name="矩形 40"/>
          <p:cNvSpPr/>
          <p:nvPr/>
        </p:nvSpPr>
        <p:spPr>
          <a:xfrm>
            <a:off x="6178589" y="1898031"/>
            <a:ext cx="1107996" cy="3693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第四部分</a:t>
            </a:r>
          </a:p>
        </p:txBody>
      </p:sp>
      <p:sp>
        <p:nvSpPr>
          <p:cNvPr id="42" name="文本框 41"/>
          <p:cNvSpPr txBox="1"/>
          <p:nvPr/>
        </p:nvSpPr>
        <p:spPr>
          <a:xfrm>
            <a:off x="5922109" y="2324904"/>
            <a:ext cx="1620957" cy="523220"/>
          </a:xfrm>
          <a:prstGeom prst="rect">
            <a:avLst/>
          </a:prstGeom>
          <a:noFill/>
        </p:spPr>
        <p:txBody>
          <a:bodyPr wrap="none" rtlCol="0">
            <a:spAutoFit/>
          </a:bodyPr>
          <a:lstStyle/>
          <a:p>
            <a:r>
              <a:rPr kumimoji="1" lang="zh-CN" altLang="en-US" sz="2800" dirty="0"/>
              <a:t>考核制度</a:t>
            </a:r>
          </a:p>
        </p:txBody>
      </p:sp>
      <p:sp>
        <p:nvSpPr>
          <p:cNvPr id="43" name="矩形 42"/>
          <p:cNvSpPr/>
          <p:nvPr/>
        </p:nvSpPr>
        <p:spPr>
          <a:xfrm>
            <a:off x="6178589" y="3528573"/>
            <a:ext cx="110799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第五部分</a:t>
            </a:r>
          </a:p>
        </p:txBody>
      </p:sp>
      <p:sp>
        <p:nvSpPr>
          <p:cNvPr id="44" name="文本框 43"/>
          <p:cNvSpPr txBox="1"/>
          <p:nvPr/>
        </p:nvSpPr>
        <p:spPr>
          <a:xfrm>
            <a:off x="5922109" y="3955446"/>
            <a:ext cx="1620957" cy="523220"/>
          </a:xfrm>
          <a:prstGeom prst="rect">
            <a:avLst/>
          </a:prstGeom>
          <a:noFill/>
        </p:spPr>
        <p:txBody>
          <a:bodyPr wrap="none" rtlCol="0">
            <a:spAutoFit/>
          </a:bodyPr>
          <a:lstStyle/>
          <a:p>
            <a:r>
              <a:rPr kumimoji="1" lang="zh-CN" altLang="en-US" sz="2800" dirty="0"/>
              <a:t>培训制度</a:t>
            </a:r>
          </a:p>
        </p:txBody>
      </p:sp>
      <p:sp>
        <p:nvSpPr>
          <p:cNvPr id="45" name="矩形 44"/>
          <p:cNvSpPr/>
          <p:nvPr/>
        </p:nvSpPr>
        <p:spPr>
          <a:xfrm>
            <a:off x="6178589" y="5159115"/>
            <a:ext cx="1107996"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第六部分</a:t>
            </a:r>
          </a:p>
        </p:txBody>
      </p:sp>
      <p:sp>
        <p:nvSpPr>
          <p:cNvPr id="46" name="文本框 45"/>
          <p:cNvSpPr txBox="1"/>
          <p:nvPr/>
        </p:nvSpPr>
        <p:spPr>
          <a:xfrm>
            <a:off x="5383500" y="5585988"/>
            <a:ext cx="2698175" cy="523220"/>
          </a:xfrm>
          <a:prstGeom prst="rect">
            <a:avLst/>
          </a:prstGeom>
          <a:noFill/>
        </p:spPr>
        <p:txBody>
          <a:bodyPr wrap="none" rtlCol="0">
            <a:spAutoFit/>
          </a:bodyPr>
          <a:lstStyle/>
          <a:p>
            <a:r>
              <a:rPr kumimoji="1" lang="zh-CN" altLang="en-US" sz="2800" dirty="0"/>
              <a:t>反馈、改进机制</a:t>
            </a:r>
          </a:p>
        </p:txBody>
      </p:sp>
    </p:spTree>
    <p:extLst>
      <p:ext uri="{BB962C8B-B14F-4D97-AF65-F5344CB8AC3E}">
        <p14:creationId xmlns:p14="http://schemas.microsoft.com/office/powerpoint/2010/main" val="1562402336"/>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弧形 12"/>
          <p:cNvSpPr/>
          <p:nvPr/>
        </p:nvSpPr>
        <p:spPr>
          <a:xfrm>
            <a:off x="3329862" y="2357652"/>
            <a:ext cx="2484276" cy="2484276"/>
          </a:xfrm>
          <a:prstGeom prst="arc">
            <a:avLst>
              <a:gd name="adj1" fmla="val 10802728"/>
              <a:gd name="adj2" fmla="val 16203320"/>
            </a:avLst>
          </a:prstGeom>
          <a:noFill/>
          <a:ln w="57150" cap="rnd">
            <a:solidFill>
              <a:srgbClr val="95B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BF3420"/>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4068075" y="3231307"/>
            <a:ext cx="10081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067943" y="3914299"/>
            <a:ext cx="10081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6613" y="1582784"/>
            <a:ext cx="2239876" cy="461665"/>
          </a:xfrm>
          <a:prstGeom prst="rect">
            <a:avLst/>
          </a:prstGeom>
        </p:spPr>
        <p:txBody>
          <a:bodyPr wrap="square">
            <a:spAutoFit/>
          </a:bodyPr>
          <a:lstStyle/>
          <a:p>
            <a:r>
              <a:rPr lang="zh-CN" altLang="en-US" sz="2400" b="1" dirty="0">
                <a:solidFill>
                  <a:srgbClr val="95BC49"/>
                </a:solidFill>
                <a:latin typeface="微软雅黑" panose="020B0503020204020204" pitchFamily="34" charset="-122"/>
                <a:ea typeface="微软雅黑" panose="020B0503020204020204" pitchFamily="34" charset="-122"/>
              </a:rPr>
              <a:t>志愿者招募</a:t>
            </a:r>
          </a:p>
        </p:txBody>
      </p:sp>
      <p:sp>
        <p:nvSpPr>
          <p:cNvPr id="17" name="TextBox 16"/>
          <p:cNvSpPr txBox="1"/>
          <p:nvPr/>
        </p:nvSpPr>
        <p:spPr>
          <a:xfrm>
            <a:off x="1013850" y="2182451"/>
            <a:ext cx="1893393" cy="1372683"/>
          </a:xfrm>
          <a:prstGeom prst="rect">
            <a:avLst/>
          </a:prstGeom>
          <a:noFill/>
        </p:spPr>
        <p:txBody>
          <a:bodyPr wrap="square" rtlCol="0">
            <a:spAutoFit/>
          </a:bodyPr>
          <a:lstStyle/>
          <a:p>
            <a:pPr>
              <a:lnSpc>
                <a:spcPct val="130000"/>
              </a:lnSpc>
              <a:spcBef>
                <a:spcPts val="60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志愿者招募分为兴家家教，江川颛桥街道家教和梦想课堂三类</a:t>
            </a:r>
          </a:p>
        </p:txBody>
      </p:sp>
      <p:grpSp>
        <p:nvGrpSpPr>
          <p:cNvPr id="18" name="组合 17"/>
          <p:cNvGrpSpPr/>
          <p:nvPr/>
        </p:nvGrpSpPr>
        <p:grpSpPr>
          <a:xfrm>
            <a:off x="1043184" y="2088345"/>
            <a:ext cx="2880320" cy="2947202"/>
            <a:chOff x="1079612" y="1507889"/>
            <a:chExt cx="2880320" cy="2019710"/>
          </a:xfrm>
        </p:grpSpPr>
        <p:grpSp>
          <p:nvGrpSpPr>
            <p:cNvPr id="19" name="组合 18"/>
            <p:cNvGrpSpPr/>
            <p:nvPr/>
          </p:nvGrpSpPr>
          <p:grpSpPr>
            <a:xfrm>
              <a:off x="1079612" y="1507889"/>
              <a:ext cx="2880320" cy="775829"/>
              <a:chOff x="755576" y="1779662"/>
              <a:chExt cx="2880320" cy="360040"/>
            </a:xfrm>
          </p:grpSpPr>
          <p:cxnSp>
            <p:nvCxnSpPr>
              <p:cNvPr id="26" name="直接连接符 25"/>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V="1">
              <a:off x="1079612" y="2751770"/>
              <a:ext cx="2880320" cy="775829"/>
              <a:chOff x="755576" y="1779662"/>
              <a:chExt cx="2880320" cy="360040"/>
            </a:xfrm>
          </p:grpSpPr>
          <p:cxnSp>
            <p:nvCxnSpPr>
              <p:cNvPr id="24" name="直接连接符 23"/>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8" name="矩形 27"/>
          <p:cNvSpPr/>
          <p:nvPr/>
        </p:nvSpPr>
        <p:spPr>
          <a:xfrm>
            <a:off x="1043184" y="5035547"/>
            <a:ext cx="3133212" cy="461665"/>
          </a:xfrm>
          <a:prstGeom prst="rect">
            <a:avLst/>
          </a:prstGeom>
        </p:spPr>
        <p:txBody>
          <a:bodyPr wrap="square">
            <a:spAutoFit/>
          </a:bodyPr>
          <a:lstStyle/>
          <a:p>
            <a:r>
              <a:rPr lang="zh-CN" altLang="en-US" sz="2400" b="1" dirty="0">
                <a:solidFill>
                  <a:srgbClr val="00B050"/>
                </a:solidFill>
                <a:latin typeface="微软雅黑" panose="020B0503020204020204" pitchFamily="34" charset="-122"/>
                <a:ea typeface="微软雅黑" panose="020B0503020204020204" pitchFamily="34" charset="-122"/>
              </a:rPr>
              <a:t>路补登记及日常联络</a:t>
            </a:r>
          </a:p>
        </p:txBody>
      </p:sp>
      <p:sp>
        <p:nvSpPr>
          <p:cNvPr id="29" name="TextBox 28"/>
          <p:cNvSpPr txBox="1"/>
          <p:nvPr/>
        </p:nvSpPr>
        <p:spPr>
          <a:xfrm>
            <a:off x="1013849" y="4022991"/>
            <a:ext cx="1893393" cy="1021433"/>
          </a:xfrm>
          <a:prstGeom prst="rect">
            <a:avLst/>
          </a:prstGeom>
          <a:noFill/>
        </p:spPr>
        <p:txBody>
          <a:bodyPr wrap="square" rtlCol="0">
            <a:spAutoFit/>
          </a:bodyPr>
          <a:lstStyle/>
          <a:p>
            <a:pPr>
              <a:lnSpc>
                <a:spcPct val="130000"/>
              </a:lnSpc>
              <a:spcBef>
                <a:spcPts val="60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每月的路补登记以及爱心教员的感恩回馈活动</a:t>
            </a:r>
          </a:p>
        </p:txBody>
      </p:sp>
      <p:grpSp>
        <p:nvGrpSpPr>
          <p:cNvPr id="30" name="组合 29"/>
          <p:cNvGrpSpPr/>
          <p:nvPr/>
        </p:nvGrpSpPr>
        <p:grpSpPr>
          <a:xfrm flipH="1">
            <a:off x="5202201" y="2099202"/>
            <a:ext cx="2880320" cy="2947202"/>
            <a:chOff x="1079612" y="1507889"/>
            <a:chExt cx="2880320" cy="2019710"/>
          </a:xfrm>
        </p:grpSpPr>
        <p:grpSp>
          <p:nvGrpSpPr>
            <p:cNvPr id="31" name="组合 30"/>
            <p:cNvGrpSpPr/>
            <p:nvPr/>
          </p:nvGrpSpPr>
          <p:grpSpPr>
            <a:xfrm>
              <a:off x="1079612" y="1507889"/>
              <a:ext cx="2880320" cy="775829"/>
              <a:chOff x="755576" y="1779662"/>
              <a:chExt cx="2880320" cy="360040"/>
            </a:xfrm>
          </p:grpSpPr>
          <p:cxnSp>
            <p:nvCxnSpPr>
              <p:cNvPr id="35" name="直接连接符 34"/>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flipV="1">
              <a:off x="1079612" y="2751770"/>
              <a:ext cx="2880320" cy="775829"/>
              <a:chOff x="755576" y="1779662"/>
              <a:chExt cx="2880320" cy="360040"/>
            </a:xfrm>
          </p:grpSpPr>
          <p:cxnSp>
            <p:nvCxnSpPr>
              <p:cNvPr id="33" name="直接连接符 32"/>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713348" y="1779662"/>
                <a:ext cx="922548" cy="3600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37" name="矩形 36"/>
          <p:cNvSpPr/>
          <p:nvPr/>
        </p:nvSpPr>
        <p:spPr>
          <a:xfrm>
            <a:off x="4724771" y="1632197"/>
            <a:ext cx="3365378" cy="461665"/>
          </a:xfrm>
          <a:prstGeom prst="rect">
            <a:avLst/>
          </a:prstGeom>
        </p:spPr>
        <p:txBody>
          <a:bodyPr wrap="square">
            <a:spAutoFit/>
          </a:bodyPr>
          <a:lstStyle/>
          <a:p>
            <a:pPr algn="r"/>
            <a:r>
              <a:rPr lang="zh-CN" altLang="en-US" sz="2400" b="1" dirty="0">
                <a:solidFill>
                  <a:srgbClr val="00B050"/>
                </a:solidFill>
                <a:latin typeface="微软雅黑" panose="020B0503020204020204" pitchFamily="34" charset="-122"/>
                <a:ea typeface="微软雅黑" panose="020B0503020204020204" pitchFamily="34" charset="-122"/>
              </a:rPr>
              <a:t>爱心家教教学员匹配</a:t>
            </a:r>
          </a:p>
        </p:txBody>
      </p:sp>
      <p:sp>
        <p:nvSpPr>
          <p:cNvPr id="38" name="TextBox 37"/>
          <p:cNvSpPr txBox="1"/>
          <p:nvPr/>
        </p:nvSpPr>
        <p:spPr>
          <a:xfrm>
            <a:off x="6196756" y="2196920"/>
            <a:ext cx="1893393" cy="1021433"/>
          </a:xfrm>
          <a:prstGeom prst="rect">
            <a:avLst/>
          </a:prstGeom>
          <a:noFill/>
        </p:spPr>
        <p:txBody>
          <a:bodyPr wrap="square" rtlCol="0">
            <a:spAutoFit/>
          </a:bodyPr>
          <a:lstStyle/>
          <a:p>
            <a:pPr algn="r">
              <a:lnSpc>
                <a:spcPct val="130000"/>
              </a:lnSpc>
              <a:spcBef>
                <a:spcPts val="60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将教学员进行匹配，使每学期的爱心家教如期进行</a:t>
            </a:r>
          </a:p>
        </p:txBody>
      </p:sp>
      <p:sp>
        <p:nvSpPr>
          <p:cNvPr id="39" name="矩形 38"/>
          <p:cNvSpPr/>
          <p:nvPr/>
        </p:nvSpPr>
        <p:spPr>
          <a:xfrm>
            <a:off x="5076187" y="5046404"/>
            <a:ext cx="3013962" cy="461665"/>
          </a:xfrm>
          <a:prstGeom prst="rect">
            <a:avLst/>
          </a:prstGeom>
        </p:spPr>
        <p:txBody>
          <a:bodyPr wrap="square">
            <a:spAutoFit/>
          </a:bodyPr>
          <a:lstStyle/>
          <a:p>
            <a:pPr algn="r"/>
            <a:r>
              <a:rPr lang="zh-CN" altLang="en-US" sz="2400" b="1" dirty="0">
                <a:solidFill>
                  <a:srgbClr val="95BC49"/>
                </a:solidFill>
                <a:latin typeface="微软雅黑" panose="020B0503020204020204" pitchFamily="34" charset="-122"/>
                <a:ea typeface="微软雅黑" panose="020B0503020204020204" pitchFamily="34" charset="-122"/>
              </a:rPr>
              <a:t>家访及多次反馈</a:t>
            </a:r>
          </a:p>
        </p:txBody>
      </p:sp>
      <p:sp>
        <p:nvSpPr>
          <p:cNvPr id="40" name="TextBox 39"/>
          <p:cNvSpPr txBox="1"/>
          <p:nvPr/>
        </p:nvSpPr>
        <p:spPr>
          <a:xfrm>
            <a:off x="6073945" y="4019781"/>
            <a:ext cx="2014855" cy="1021433"/>
          </a:xfrm>
          <a:prstGeom prst="rect">
            <a:avLst/>
          </a:prstGeom>
          <a:noFill/>
        </p:spPr>
        <p:txBody>
          <a:bodyPr wrap="square" rtlCol="0">
            <a:spAutoFit/>
          </a:bodyPr>
          <a:lstStyle/>
          <a:p>
            <a:pPr algn="r">
              <a:lnSpc>
                <a:spcPct val="130000"/>
              </a:lnSpc>
              <a:spcBef>
                <a:spcPts val="60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分别对教学员进行反馈，做好优秀志愿者的评选活动</a:t>
            </a:r>
          </a:p>
        </p:txBody>
      </p:sp>
      <p:sp>
        <p:nvSpPr>
          <p:cNvPr id="41" name="矩形 40"/>
          <p:cNvSpPr/>
          <p:nvPr/>
        </p:nvSpPr>
        <p:spPr>
          <a:xfrm>
            <a:off x="3761520" y="3321879"/>
            <a:ext cx="1620957" cy="523220"/>
          </a:xfrm>
          <a:prstGeom prst="rect">
            <a:avLst/>
          </a:prstGeom>
        </p:spPr>
        <p:txBody>
          <a:bodyPr wrap="none">
            <a:spAutoFit/>
          </a:bodyPr>
          <a:lstStyle/>
          <a:p>
            <a:pPr algn="ctr"/>
            <a:r>
              <a:rPr lang="zh-CN" altLang="en-US" sz="2800" dirty="0">
                <a:solidFill>
                  <a:srgbClr val="00B050"/>
                </a:solidFill>
                <a:latin typeface="微软雅黑" panose="020B0503020204020204" pitchFamily="34" charset="-122"/>
                <a:ea typeface="微软雅黑" panose="020B0503020204020204" pitchFamily="34" charset="-122"/>
              </a:rPr>
              <a:t>爱心家教</a:t>
            </a:r>
          </a:p>
        </p:txBody>
      </p:sp>
      <p:sp>
        <p:nvSpPr>
          <p:cNvPr id="42" name="弧形 41"/>
          <p:cNvSpPr/>
          <p:nvPr/>
        </p:nvSpPr>
        <p:spPr>
          <a:xfrm rot="16200000">
            <a:off x="3329862" y="2357653"/>
            <a:ext cx="2484276" cy="2484276"/>
          </a:xfrm>
          <a:prstGeom prst="arc">
            <a:avLst>
              <a:gd name="adj1" fmla="val 10802728"/>
              <a:gd name="adj2" fmla="val 16203320"/>
            </a:avLst>
          </a:prstGeom>
          <a:noFill/>
          <a:ln w="57150"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BF3420"/>
              </a:solidFill>
              <a:latin typeface="微软雅黑" panose="020B0503020204020204" pitchFamily="34" charset="-122"/>
              <a:ea typeface="微软雅黑" panose="020B0503020204020204" pitchFamily="34" charset="-122"/>
            </a:endParaRPr>
          </a:p>
        </p:txBody>
      </p:sp>
      <p:sp>
        <p:nvSpPr>
          <p:cNvPr id="43" name="弧形 42"/>
          <p:cNvSpPr/>
          <p:nvPr/>
        </p:nvSpPr>
        <p:spPr>
          <a:xfrm rot="10800000">
            <a:off x="3329863" y="2357652"/>
            <a:ext cx="2484276" cy="2484276"/>
          </a:xfrm>
          <a:prstGeom prst="arc">
            <a:avLst>
              <a:gd name="adj1" fmla="val 10802728"/>
              <a:gd name="adj2" fmla="val 16203320"/>
            </a:avLst>
          </a:prstGeom>
          <a:noFill/>
          <a:ln w="57150" cap="rnd">
            <a:solidFill>
              <a:srgbClr val="95B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BF3420"/>
              </a:solidFill>
              <a:latin typeface="微软雅黑" panose="020B0503020204020204" pitchFamily="34" charset="-122"/>
              <a:ea typeface="微软雅黑" panose="020B0503020204020204" pitchFamily="34" charset="-122"/>
            </a:endParaRPr>
          </a:p>
        </p:txBody>
      </p:sp>
      <p:sp>
        <p:nvSpPr>
          <p:cNvPr id="44" name="弧形 43"/>
          <p:cNvSpPr/>
          <p:nvPr/>
        </p:nvSpPr>
        <p:spPr>
          <a:xfrm rot="5400000">
            <a:off x="3329862" y="2357652"/>
            <a:ext cx="2484276" cy="2484276"/>
          </a:xfrm>
          <a:prstGeom prst="arc">
            <a:avLst>
              <a:gd name="adj1" fmla="val 10802728"/>
              <a:gd name="adj2" fmla="val 16203320"/>
            </a:avLst>
          </a:prstGeom>
          <a:noFill/>
          <a:ln w="57150" cap="rnd">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BF3420"/>
              </a:solidFill>
              <a:latin typeface="微软雅黑" panose="020B0503020204020204" pitchFamily="34" charset="-122"/>
              <a:ea typeface="微软雅黑" panose="020B0503020204020204" pitchFamily="34" charset="-122"/>
            </a:endParaRPr>
          </a:p>
        </p:txBody>
      </p:sp>
      <p:sp>
        <p:nvSpPr>
          <p:cNvPr id="45" name="TextBox 6"/>
          <p:cNvSpPr txBox="1"/>
          <p:nvPr/>
        </p:nvSpPr>
        <p:spPr>
          <a:xfrm>
            <a:off x="2636772" y="253453"/>
            <a:ext cx="3870455" cy="523220"/>
          </a:xfrm>
          <a:prstGeom prst="rect">
            <a:avLst/>
          </a:prstGeom>
          <a:noFill/>
        </p:spPr>
        <p:txBody>
          <a:bodyPr wrap="square" rtlCol="0">
            <a:spAutoFit/>
          </a:bodyPr>
          <a:lstStyle/>
          <a:p>
            <a:pPr algn="ctr"/>
            <a:r>
              <a:rPr lang="zh-CN" altLang="en-US" sz="2800" dirty="0">
                <a:solidFill>
                  <a:schemeClr val="bg1"/>
                </a:solidFill>
                <a:latin typeface="微软雅黑" charset="0"/>
                <a:ea typeface="微软雅黑" charset="0"/>
              </a:rPr>
              <a:t>爱心家教工作流程</a:t>
            </a:r>
          </a:p>
        </p:txBody>
      </p:sp>
    </p:spTree>
    <p:extLst>
      <p:ext uri="{BB962C8B-B14F-4D97-AF65-F5344CB8AC3E}">
        <p14:creationId xmlns:p14="http://schemas.microsoft.com/office/powerpoint/2010/main" val="2241638449"/>
      </p:ext>
    </p:extLst>
  </p:cSld>
  <p:clrMapOvr>
    <a:masterClrMapping/>
  </p:clrMapOvr>
  <p:transition spd="med">
    <p:wipe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2976" t="5510" r="37231" b="4520"/>
          <a:stretch>
            <a:fillRect/>
          </a:stretch>
        </p:blipFill>
        <p:spPr>
          <a:xfrm>
            <a:off x="-17146" y="895350"/>
            <a:ext cx="5773539" cy="5814939"/>
          </a:xfrm>
          <a:prstGeom prst="rect">
            <a:avLst/>
          </a:prstGeom>
        </p:spPr>
      </p:pic>
      <p:sp>
        <p:nvSpPr>
          <p:cNvPr id="7" name="Rectangle 16"/>
          <p:cNvSpPr/>
          <p:nvPr/>
        </p:nvSpPr>
        <p:spPr>
          <a:xfrm>
            <a:off x="1353921" y="5123572"/>
            <a:ext cx="4402472" cy="701380"/>
          </a:xfrm>
          <a:prstGeom prst="rect">
            <a:avLst/>
          </a:prstGeom>
          <a:solidFill>
            <a:srgbClr val="00435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15" tIns="32108" rIns="64215" bIns="32108" numCol="1" spcCol="0" rtlCol="0" fromWordArt="0" anchor="ctr" anchorCtr="0" forceAA="0" compatLnSpc="1">
            <a:noAutofit/>
          </a:bodyPr>
          <a:lstStyle/>
          <a:p>
            <a:pPr algn="ctr" defTabSz="641985"/>
            <a:r>
              <a:rPr lang="zh-CN" sz="2810" kern="0" dirty="0">
                <a:solidFill>
                  <a:schemeClr val="bg1"/>
                </a:solidFill>
              </a:rPr>
              <a:t>校外勤工助学</a:t>
            </a:r>
          </a:p>
        </p:txBody>
      </p:sp>
      <p:sp>
        <p:nvSpPr>
          <p:cNvPr id="100" name="文本框 99"/>
          <p:cNvSpPr txBox="1"/>
          <p:nvPr/>
        </p:nvSpPr>
        <p:spPr>
          <a:xfrm>
            <a:off x="5889625" y="3429000"/>
            <a:ext cx="3254375" cy="822960"/>
          </a:xfrm>
          <a:prstGeom prst="rect">
            <a:avLst/>
          </a:prstGeom>
          <a:noFill/>
          <a:ln w="9525">
            <a:noFill/>
          </a:ln>
        </p:spPr>
        <p:txBody>
          <a:bodyPr wrap="square">
            <a:spAutoFit/>
          </a:bodyPr>
          <a:lstStyle/>
          <a:p>
            <a:pPr marL="0" indent="304800" algn="l"/>
            <a:r>
              <a:rPr lang="zh-CN" sz="2400" b="0" u="none" dirty="0">
                <a:latin typeface="微软雅黑" panose="020B0503020204020204" pitchFamily="34" charset="-122"/>
                <a:ea typeface="微软雅黑" panose="020B0503020204020204" pitchFamily="34" charset="-122"/>
                <a:cs typeface="等线" charset="0"/>
              </a:rPr>
              <a:t>有时间兼职、实习的同学提供其工助学岗位</a:t>
            </a:r>
          </a:p>
        </p:txBody>
      </p:sp>
    </p:spTree>
    <p:extLst>
      <p:ext uri="{BB962C8B-B14F-4D97-AF65-F5344CB8AC3E}">
        <p14:creationId xmlns:p14="http://schemas.microsoft.com/office/powerpoint/2010/main" val="886948086"/>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等腰三角形 27"/>
          <p:cNvSpPr/>
          <p:nvPr/>
        </p:nvSpPr>
        <p:spPr>
          <a:xfrm>
            <a:off x="788954" y="1912617"/>
            <a:ext cx="3557360" cy="290832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mn-ea"/>
            </a:endParaRPr>
          </a:p>
        </p:txBody>
      </p:sp>
      <p:sp>
        <p:nvSpPr>
          <p:cNvPr id="29" name="等腰三角形 28"/>
          <p:cNvSpPr/>
          <p:nvPr/>
        </p:nvSpPr>
        <p:spPr>
          <a:xfrm rot="10800000">
            <a:off x="2864799" y="1912617"/>
            <a:ext cx="3439936" cy="290832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等腰三角形 30"/>
          <p:cNvSpPr/>
          <p:nvPr/>
        </p:nvSpPr>
        <p:spPr>
          <a:xfrm>
            <a:off x="4823221" y="1912617"/>
            <a:ext cx="3557356" cy="2908320"/>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矩形 33"/>
          <p:cNvSpPr/>
          <p:nvPr/>
        </p:nvSpPr>
        <p:spPr>
          <a:xfrm>
            <a:off x="1757543" y="3746288"/>
            <a:ext cx="1620182" cy="923330"/>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提供薪资、岗位、用人需要</a:t>
            </a:r>
          </a:p>
          <a:p>
            <a:pPr algn="ct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2077895" y="2796929"/>
            <a:ext cx="979479"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公司</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2189592" y="3443260"/>
            <a:ext cx="7560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257771" y="3767234"/>
            <a:ext cx="2769135" cy="646331"/>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关注信息发布平台</a:t>
            </a:r>
          </a:p>
          <a:p>
            <a:pPr algn="ctr"/>
            <a:r>
              <a:rPr lang="zh-CN" altLang="en-US" dirty="0">
                <a:solidFill>
                  <a:schemeClr val="bg1"/>
                </a:solidFill>
                <a:latin typeface="微软雅黑" panose="020B0503020204020204" pitchFamily="34" charset="-122"/>
                <a:ea typeface="微软雅黑" panose="020B0503020204020204" pitchFamily="34" charset="-122"/>
              </a:rPr>
              <a:t>自主选择并联系面试</a:t>
            </a:r>
          </a:p>
        </p:txBody>
      </p:sp>
      <p:sp>
        <p:nvSpPr>
          <p:cNvPr id="44" name="矩形 43"/>
          <p:cNvSpPr/>
          <p:nvPr/>
        </p:nvSpPr>
        <p:spPr>
          <a:xfrm>
            <a:off x="6112160" y="2672916"/>
            <a:ext cx="979479"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学生</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223857" y="3319247"/>
            <a:ext cx="7560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633567" y="2393377"/>
            <a:ext cx="1924966"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企业与学生纽带</a:t>
            </a:r>
          </a:p>
        </p:txBody>
      </p:sp>
      <p:sp>
        <p:nvSpPr>
          <p:cNvPr id="50" name="矩形 49"/>
          <p:cNvSpPr/>
          <p:nvPr/>
        </p:nvSpPr>
        <p:spPr>
          <a:xfrm>
            <a:off x="3998806" y="3243469"/>
            <a:ext cx="1208593" cy="707886"/>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勤工助学办公室</a:t>
            </a:r>
          </a:p>
        </p:txBody>
      </p:sp>
      <p:cxnSp>
        <p:nvCxnSpPr>
          <p:cNvPr id="52" name="直接连接符 51"/>
          <p:cNvCxnSpPr/>
          <p:nvPr/>
        </p:nvCxnSpPr>
        <p:spPr>
          <a:xfrm>
            <a:off x="4206724" y="3116996"/>
            <a:ext cx="7560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524327" y="3429000"/>
            <a:ext cx="7560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348896" y="4989263"/>
            <a:ext cx="495055" cy="39277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TextBox 6"/>
          <p:cNvSpPr txBox="1"/>
          <p:nvPr/>
        </p:nvSpPr>
        <p:spPr>
          <a:xfrm>
            <a:off x="2744919" y="218559"/>
            <a:ext cx="3870455" cy="523220"/>
          </a:xfrm>
          <a:prstGeom prst="rect">
            <a:avLst/>
          </a:prstGeom>
          <a:noFill/>
        </p:spPr>
        <p:txBody>
          <a:bodyPr wrap="square" rtlCol="0">
            <a:spAutoFit/>
          </a:bodyPr>
          <a:lstStyle/>
          <a:p>
            <a:pPr algn="ctr"/>
            <a:r>
              <a:rPr lang="zh-CN" altLang="en-US" sz="2800" dirty="0">
                <a:solidFill>
                  <a:schemeClr val="bg1"/>
                </a:solidFill>
                <a:latin typeface="微软雅黑" charset="0"/>
                <a:ea typeface="微软雅黑" charset="0"/>
              </a:rPr>
              <a:t>校外勤工助学</a:t>
            </a:r>
          </a:p>
        </p:txBody>
      </p:sp>
    </p:spTree>
    <p:extLst>
      <p:ext uri="{BB962C8B-B14F-4D97-AF65-F5344CB8AC3E}">
        <p14:creationId xmlns:p14="http://schemas.microsoft.com/office/powerpoint/2010/main" val="436599914"/>
      </p:ext>
    </p:extLst>
  </p:cSld>
  <p:clrMapOvr>
    <a:masterClrMapping/>
  </p:clrMapOvr>
  <p:transition spd="med">
    <p:wipe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flipV="1">
            <a:off x="0" y="1988840"/>
            <a:ext cx="5987151" cy="29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419400" y="2742674"/>
            <a:ext cx="35677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419400" y="5004175"/>
            <a:ext cx="67246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19400" y="3496508"/>
            <a:ext cx="35677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431756" y="4250342"/>
            <a:ext cx="35677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543500" y="1905229"/>
            <a:ext cx="938706" cy="938706"/>
          </a:xfrm>
          <a:prstGeom prst="ellipse">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endParaRPr lang="zh-CN" altLang="en-US" sz="1200">
              <a:solidFill>
                <a:schemeClr val="bg1"/>
              </a:solidFill>
              <a:latin typeface="+mn-ea"/>
            </a:endParaRPr>
          </a:p>
        </p:txBody>
      </p:sp>
      <p:sp>
        <p:nvSpPr>
          <p:cNvPr id="26" name="矩形 25"/>
          <p:cNvSpPr/>
          <p:nvPr/>
        </p:nvSpPr>
        <p:spPr>
          <a:xfrm>
            <a:off x="5664041" y="2160716"/>
            <a:ext cx="697627" cy="400110"/>
          </a:xfrm>
          <a:prstGeom prst="rect">
            <a:avLst/>
          </a:prstGeom>
        </p:spPr>
        <p:txBody>
          <a:bodyPr wrap="none">
            <a:spAutoFit/>
            <a:scene3d>
              <a:camera prst="orthographicFront"/>
              <a:lightRig rig="threePt" dir="t"/>
            </a:scene3d>
          </a:bodyPr>
          <a:lstStyle/>
          <a:p>
            <a:pPr lvl="0" algn="ctr"/>
            <a:r>
              <a:rPr lang="zh-CN" altLang="en-US" sz="2000" dirty="0">
                <a:ln/>
                <a:solidFill>
                  <a:schemeClr val="bg1"/>
                </a:solidFill>
                <a:effectLst>
                  <a:outerShdw blurRad="38100" dist="19050" dir="2700000" algn="tl" rotWithShape="0">
                    <a:schemeClr val="dk1">
                      <a:alpha val="40000"/>
                    </a:schemeClr>
                  </a:outerShdw>
                </a:effectLst>
                <a:latin typeface="+mn-ea"/>
              </a:rPr>
              <a:t>接单</a:t>
            </a:r>
          </a:p>
        </p:txBody>
      </p:sp>
      <p:sp>
        <p:nvSpPr>
          <p:cNvPr id="27" name="椭圆 26"/>
          <p:cNvSpPr/>
          <p:nvPr/>
        </p:nvSpPr>
        <p:spPr>
          <a:xfrm>
            <a:off x="1943100" y="2658679"/>
            <a:ext cx="938706" cy="938706"/>
          </a:xfrm>
          <a:prstGeom prst="ellipse">
            <a:avLst/>
          </a:prstGeom>
          <a:solidFill>
            <a:schemeClr val="tx1">
              <a:lumMod val="65000"/>
              <a:lumOff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endParaRPr lang="zh-CN" altLang="en-US" sz="1200">
              <a:solidFill>
                <a:schemeClr val="bg1"/>
              </a:solidFill>
              <a:latin typeface="+mn-ea"/>
            </a:endParaRPr>
          </a:p>
        </p:txBody>
      </p:sp>
      <p:sp>
        <p:nvSpPr>
          <p:cNvPr id="30" name="矩形 29"/>
          <p:cNvSpPr/>
          <p:nvPr/>
        </p:nvSpPr>
        <p:spPr>
          <a:xfrm>
            <a:off x="2063641" y="2925801"/>
            <a:ext cx="697627" cy="400110"/>
          </a:xfrm>
          <a:prstGeom prst="rect">
            <a:avLst/>
          </a:prstGeom>
        </p:spPr>
        <p:txBody>
          <a:bodyPr wrap="none">
            <a:spAutoFit/>
          </a:bodyPr>
          <a:lstStyle/>
          <a:p>
            <a:pPr lvl="0" algn="ctr"/>
            <a:r>
              <a:rPr lang="zh-CN" altLang="en-US" sz="2000" dirty="0">
                <a:ln/>
                <a:solidFill>
                  <a:schemeClr val="bg1"/>
                </a:solidFill>
                <a:effectLst>
                  <a:outerShdw blurRad="38100" dist="19050" dir="2700000" algn="tl" rotWithShape="0">
                    <a:schemeClr val="dk1">
                      <a:alpha val="40000"/>
                    </a:schemeClr>
                  </a:outerShdw>
                </a:effectLst>
                <a:latin typeface="+mn-ea"/>
              </a:rPr>
              <a:t>审核</a:t>
            </a:r>
          </a:p>
        </p:txBody>
      </p:sp>
      <p:sp>
        <p:nvSpPr>
          <p:cNvPr id="32" name="椭圆 31"/>
          <p:cNvSpPr/>
          <p:nvPr/>
        </p:nvSpPr>
        <p:spPr>
          <a:xfrm>
            <a:off x="5543500" y="3429000"/>
            <a:ext cx="938706" cy="938706"/>
          </a:xfrm>
          <a:prstGeom prst="ellipse">
            <a:avLst/>
          </a:prstGeom>
          <a:solidFill>
            <a:schemeClr val="tx1">
              <a:lumMod val="75000"/>
              <a:lumOff val="2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endParaRPr lang="zh-CN" altLang="en-US" sz="1200">
              <a:solidFill>
                <a:schemeClr val="bg1"/>
              </a:solidFill>
              <a:latin typeface="+mn-ea"/>
            </a:endParaRPr>
          </a:p>
        </p:txBody>
      </p:sp>
      <p:sp>
        <p:nvSpPr>
          <p:cNvPr id="35" name="矩形 34"/>
          <p:cNvSpPr/>
          <p:nvPr/>
        </p:nvSpPr>
        <p:spPr>
          <a:xfrm>
            <a:off x="5664041" y="3690886"/>
            <a:ext cx="697627" cy="400110"/>
          </a:xfrm>
          <a:prstGeom prst="rect">
            <a:avLst/>
          </a:prstGeom>
        </p:spPr>
        <p:txBody>
          <a:bodyPr wrap="none">
            <a:spAutoFit/>
            <a:scene3d>
              <a:camera prst="orthographicFront"/>
              <a:lightRig rig="threePt" dir="t"/>
            </a:scene3d>
          </a:bodyPr>
          <a:lstStyle/>
          <a:p>
            <a:pPr lvl="0" algn="ctr"/>
            <a:r>
              <a:rPr lang="zh-CN" altLang="en-US" sz="2000" dirty="0">
                <a:ln/>
                <a:solidFill>
                  <a:schemeClr val="bg1"/>
                </a:solidFill>
                <a:effectLst>
                  <a:outerShdw blurRad="38100" dist="19050" dir="2700000" algn="tl" rotWithShape="0">
                    <a:schemeClr val="dk1">
                      <a:alpha val="40000"/>
                    </a:schemeClr>
                  </a:outerShdw>
                </a:effectLst>
                <a:latin typeface="+mn-ea"/>
              </a:rPr>
              <a:t>宣传</a:t>
            </a:r>
          </a:p>
        </p:txBody>
      </p:sp>
      <p:sp>
        <p:nvSpPr>
          <p:cNvPr id="37" name="椭圆 36"/>
          <p:cNvSpPr/>
          <p:nvPr/>
        </p:nvSpPr>
        <p:spPr>
          <a:xfrm>
            <a:off x="1943100" y="4182450"/>
            <a:ext cx="938706" cy="938706"/>
          </a:xfrm>
          <a:prstGeom prst="ellipse">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endParaRPr lang="zh-CN" altLang="en-US" sz="1200">
              <a:solidFill>
                <a:schemeClr val="bg1"/>
              </a:solidFill>
              <a:latin typeface="+mn-ea"/>
            </a:endParaRPr>
          </a:p>
        </p:txBody>
      </p:sp>
      <p:sp>
        <p:nvSpPr>
          <p:cNvPr id="41" name="矩形 40"/>
          <p:cNvSpPr/>
          <p:nvPr/>
        </p:nvSpPr>
        <p:spPr>
          <a:xfrm>
            <a:off x="2063641" y="4455971"/>
            <a:ext cx="697627" cy="400110"/>
          </a:xfrm>
          <a:prstGeom prst="rect">
            <a:avLst/>
          </a:prstGeom>
        </p:spPr>
        <p:txBody>
          <a:bodyPr wrap="none">
            <a:spAutoFit/>
          </a:bodyPr>
          <a:lstStyle/>
          <a:p>
            <a:pPr lvl="0" algn="ctr"/>
            <a:r>
              <a:rPr lang="zh-CN" altLang="en-US" sz="2000" dirty="0">
                <a:ln/>
                <a:solidFill>
                  <a:schemeClr val="bg1"/>
                </a:solidFill>
                <a:effectLst>
                  <a:outerShdw blurRad="38100" dist="19050" dir="2700000" algn="tl" rotWithShape="0">
                    <a:schemeClr val="dk1">
                      <a:alpha val="40000"/>
                    </a:schemeClr>
                  </a:outerShdw>
                </a:effectLst>
                <a:latin typeface="+mn-ea"/>
              </a:rPr>
              <a:t>回访</a:t>
            </a:r>
          </a:p>
        </p:txBody>
      </p:sp>
      <p:sp>
        <p:nvSpPr>
          <p:cNvPr id="43" name="矩形 42"/>
          <p:cNvSpPr/>
          <p:nvPr/>
        </p:nvSpPr>
        <p:spPr>
          <a:xfrm>
            <a:off x="3026013" y="2846001"/>
            <a:ext cx="3335655" cy="507831"/>
          </a:xfrm>
          <a:prstGeom prst="rect">
            <a:avLst/>
          </a:prstGeom>
        </p:spPr>
        <p:txBody>
          <a:bodyPr wrap="square">
            <a:spAutoFit/>
          </a:bodyPr>
          <a:lstStyle/>
          <a:p>
            <a:pPr>
              <a:lnSpc>
                <a:spcPct val="150000"/>
              </a:lnSpc>
            </a:pPr>
            <a:r>
              <a:rPr lang="zh-CN" altLang="en-US" dirty="0">
                <a:latin typeface="+mn-ea"/>
              </a:rPr>
              <a:t>最低薪资、营业执照</a:t>
            </a:r>
          </a:p>
        </p:txBody>
      </p:sp>
      <p:sp>
        <p:nvSpPr>
          <p:cNvPr id="46" name="矩形 45"/>
          <p:cNvSpPr/>
          <p:nvPr/>
        </p:nvSpPr>
        <p:spPr>
          <a:xfrm>
            <a:off x="3070356" y="4393017"/>
            <a:ext cx="3907790" cy="507831"/>
          </a:xfrm>
          <a:prstGeom prst="rect">
            <a:avLst/>
          </a:prstGeom>
        </p:spPr>
        <p:txBody>
          <a:bodyPr wrap="square">
            <a:spAutoFit/>
          </a:bodyPr>
          <a:lstStyle/>
          <a:p>
            <a:pPr>
              <a:lnSpc>
                <a:spcPct val="150000"/>
              </a:lnSpc>
            </a:pPr>
            <a:r>
              <a:rPr lang="zh-CN" altLang="en-US" dirty="0">
                <a:latin typeface="+mn-ea"/>
              </a:rPr>
              <a:t>招聘结果、实际薪资</a:t>
            </a:r>
          </a:p>
        </p:txBody>
      </p:sp>
      <p:sp>
        <p:nvSpPr>
          <p:cNvPr id="47" name="矩形 46"/>
          <p:cNvSpPr/>
          <p:nvPr/>
        </p:nvSpPr>
        <p:spPr>
          <a:xfrm>
            <a:off x="2381781" y="3639185"/>
            <a:ext cx="3110230" cy="458908"/>
          </a:xfrm>
          <a:prstGeom prst="rect">
            <a:avLst/>
          </a:prstGeom>
        </p:spPr>
        <p:txBody>
          <a:bodyPr wrap="square">
            <a:spAutoFit/>
          </a:bodyPr>
          <a:lstStyle/>
          <a:p>
            <a:pPr algn="r">
              <a:lnSpc>
                <a:spcPct val="150000"/>
              </a:lnSpc>
            </a:pPr>
            <a:r>
              <a:rPr lang="zh-CN" altLang="en-US" dirty="0">
                <a:latin typeface="+mn-ea"/>
              </a:rPr>
              <a:t>微信、微博、交大</a:t>
            </a:r>
            <a:r>
              <a:rPr lang="en-US" altLang="zh-CN" dirty="0">
                <a:latin typeface="+mn-ea"/>
              </a:rPr>
              <a:t>BBS</a:t>
            </a:r>
            <a:r>
              <a:rPr lang="zh-CN" altLang="en-US" dirty="0">
                <a:latin typeface="+mn-ea"/>
              </a:rPr>
              <a:t>、</a:t>
            </a:r>
            <a:r>
              <a:rPr lang="en-US" altLang="zh-CN" dirty="0">
                <a:latin typeface="+mn-ea"/>
              </a:rPr>
              <a:t>QQ</a:t>
            </a:r>
            <a:endParaRPr lang="zh-CN" altLang="en-US" dirty="0">
              <a:latin typeface="+mn-ea"/>
            </a:endParaRPr>
          </a:p>
        </p:txBody>
      </p:sp>
      <p:sp>
        <p:nvSpPr>
          <p:cNvPr id="51" name="矩形 50"/>
          <p:cNvSpPr/>
          <p:nvPr/>
        </p:nvSpPr>
        <p:spPr>
          <a:xfrm>
            <a:off x="3132410" y="2117480"/>
            <a:ext cx="2193018" cy="507831"/>
          </a:xfrm>
          <a:prstGeom prst="rect">
            <a:avLst/>
          </a:prstGeom>
        </p:spPr>
        <p:txBody>
          <a:bodyPr wrap="square">
            <a:spAutoFit/>
          </a:bodyPr>
          <a:lstStyle/>
          <a:p>
            <a:pPr algn="r">
              <a:lnSpc>
                <a:spcPct val="150000"/>
              </a:lnSpc>
            </a:pPr>
            <a:r>
              <a:rPr lang="zh-CN" altLang="en-US" dirty="0">
                <a:latin typeface="+mn-ea"/>
              </a:rPr>
              <a:t>用人需要</a:t>
            </a:r>
          </a:p>
        </p:txBody>
      </p:sp>
      <p:sp>
        <p:nvSpPr>
          <p:cNvPr id="28" name="TextBox 6"/>
          <p:cNvSpPr txBox="1"/>
          <p:nvPr/>
        </p:nvSpPr>
        <p:spPr>
          <a:xfrm>
            <a:off x="2636772" y="218559"/>
            <a:ext cx="3870455" cy="523220"/>
          </a:xfrm>
          <a:prstGeom prst="rect">
            <a:avLst/>
          </a:prstGeom>
          <a:noFill/>
        </p:spPr>
        <p:txBody>
          <a:bodyPr wrap="square" rtlCol="0">
            <a:spAutoFit/>
          </a:bodyPr>
          <a:lstStyle/>
          <a:p>
            <a:pPr algn="ctr"/>
            <a:r>
              <a:rPr lang="zh-CN" altLang="en-US" sz="2800" dirty="0">
                <a:solidFill>
                  <a:schemeClr val="bg1"/>
                </a:solidFill>
                <a:latin typeface="微软雅黑" charset="0"/>
                <a:ea typeface="微软雅黑" charset="0"/>
              </a:rPr>
              <a:t>校外勤工助学工作流程</a:t>
            </a:r>
          </a:p>
        </p:txBody>
      </p:sp>
    </p:spTree>
    <p:extLst>
      <p:ext uri="{BB962C8B-B14F-4D97-AF65-F5344CB8AC3E}">
        <p14:creationId xmlns:p14="http://schemas.microsoft.com/office/powerpoint/2010/main" val="3171688381"/>
      </p:ext>
    </p:extLst>
  </p:cSld>
  <p:clrMapOvr>
    <a:masterClrMapping/>
  </p:clrMapOvr>
  <p:transition spd="med">
    <p:wipe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1875" t="12064" r="11875"/>
          <a:stretch/>
        </p:blipFill>
        <p:spPr>
          <a:xfrm rot="10800000">
            <a:off x="1944000" y="2169000"/>
            <a:ext cx="7200000" cy="2520000"/>
          </a:xfrm>
          <a:prstGeom prst="rect">
            <a:avLst/>
          </a:prstGeom>
        </p:spPr>
      </p:pic>
      <p:sp>
        <p:nvSpPr>
          <p:cNvPr id="11" name="文本框 10"/>
          <p:cNvSpPr txBox="1"/>
          <p:nvPr/>
        </p:nvSpPr>
        <p:spPr>
          <a:xfrm>
            <a:off x="2745859" y="2506613"/>
            <a:ext cx="1826141" cy="584775"/>
          </a:xfrm>
          <a:prstGeom prst="rect">
            <a:avLst/>
          </a:prstGeom>
          <a:noFill/>
        </p:spPr>
        <p:txBody>
          <a:bodyPr wrap="none" rtlCol="0">
            <a:spAutoFit/>
          </a:bodyPr>
          <a:lstStyle/>
          <a:p>
            <a:r>
              <a:rPr lang="zh-CN" altLang="en-US" sz="3200" dirty="0">
                <a:solidFill>
                  <a:schemeClr val="bg1"/>
                </a:solidFill>
              </a:rPr>
              <a:t>第三部分</a:t>
            </a:r>
          </a:p>
        </p:txBody>
      </p:sp>
      <p:sp>
        <p:nvSpPr>
          <p:cNvPr id="12" name="文本框 11"/>
          <p:cNvSpPr txBox="1"/>
          <p:nvPr/>
        </p:nvSpPr>
        <p:spPr>
          <a:xfrm>
            <a:off x="1944000" y="3429000"/>
            <a:ext cx="7200000" cy="769441"/>
          </a:xfrm>
          <a:prstGeom prst="rect">
            <a:avLst/>
          </a:prstGeom>
          <a:noFill/>
        </p:spPr>
        <p:txBody>
          <a:bodyPr wrap="square" rtlCol="0">
            <a:spAutoFit/>
          </a:bodyPr>
          <a:lstStyle/>
          <a:p>
            <a:pPr algn="ctr"/>
            <a:r>
              <a:rPr kumimoji="1" lang="zh-CN" altLang="en-US" sz="4400" dirty="0">
                <a:solidFill>
                  <a:schemeClr val="bg1"/>
                </a:solidFill>
              </a:rPr>
              <a:t>预算制度</a:t>
            </a:r>
          </a:p>
        </p:txBody>
      </p:sp>
    </p:spTree>
    <p:extLst>
      <p:ext uri="{BB962C8B-B14F-4D97-AF65-F5344CB8AC3E}">
        <p14:creationId xmlns:p14="http://schemas.microsoft.com/office/powerpoint/2010/main" val="1388803074"/>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42367" y="1408458"/>
            <a:ext cx="1899815" cy="648000"/>
            <a:chOff x="405947" y="1405120"/>
            <a:chExt cx="1899815" cy="648000"/>
          </a:xfrm>
        </p:grpSpPr>
        <p:pic>
          <p:nvPicPr>
            <p:cNvPr id="6" name="图片 5"/>
            <p:cNvPicPr>
              <a:picLocks/>
            </p:cNvPicPr>
            <p:nvPr/>
          </p:nvPicPr>
          <p:blipFill>
            <a:blip r:embed="rId3">
              <a:duotone>
                <a:schemeClr val="accent4">
                  <a:shade val="45000"/>
                  <a:satMod val="135000"/>
                </a:schemeClr>
                <a:prstClr val="white"/>
              </a:duotone>
            </a:blip>
            <a:stretch>
              <a:fillRect/>
            </a:stretch>
          </p:blipFill>
          <p:spPr>
            <a:xfrm>
              <a:off x="405947" y="1405120"/>
              <a:ext cx="791819" cy="648000"/>
            </a:xfrm>
            <a:prstGeom prst="rect">
              <a:avLst/>
            </a:prstGeom>
          </p:spPr>
        </p:pic>
        <p:sp>
          <p:nvSpPr>
            <p:cNvPr id="7" name="文本框 6"/>
            <p:cNvSpPr txBox="1"/>
            <p:nvPr/>
          </p:nvSpPr>
          <p:spPr>
            <a:xfrm>
              <a:off x="1197766" y="1406789"/>
              <a:ext cx="1107996" cy="646331"/>
            </a:xfrm>
            <a:prstGeom prst="rect">
              <a:avLst/>
            </a:prstGeom>
            <a:noFill/>
          </p:spPr>
          <p:txBody>
            <a:bodyPr wrap="none" rtlCol="0">
              <a:spAutoFit/>
            </a:bodyPr>
            <a:lstStyle/>
            <a:p>
              <a:r>
                <a:rPr lang="zh-CN" altLang="en-US" sz="3600" dirty="0"/>
                <a:t>学校</a:t>
              </a:r>
            </a:p>
          </p:txBody>
        </p:sp>
      </p:grpSp>
      <p:grpSp>
        <p:nvGrpSpPr>
          <p:cNvPr id="16" name="组合 15"/>
          <p:cNvGrpSpPr/>
          <p:nvPr/>
        </p:nvGrpSpPr>
        <p:grpSpPr>
          <a:xfrm>
            <a:off x="2770672" y="3169620"/>
            <a:ext cx="3602655" cy="648000"/>
            <a:chOff x="2696654" y="3166699"/>
            <a:chExt cx="3602655" cy="648000"/>
          </a:xfrm>
        </p:grpSpPr>
        <p:sp>
          <p:nvSpPr>
            <p:cNvPr id="9" name="文本框 8"/>
            <p:cNvSpPr txBox="1"/>
            <p:nvPr/>
          </p:nvSpPr>
          <p:spPr>
            <a:xfrm>
              <a:off x="3344654" y="3168368"/>
              <a:ext cx="2954655" cy="646331"/>
            </a:xfrm>
            <a:prstGeom prst="rect">
              <a:avLst/>
            </a:prstGeom>
            <a:noFill/>
          </p:spPr>
          <p:txBody>
            <a:bodyPr wrap="none" rtlCol="0">
              <a:spAutoFit/>
            </a:bodyPr>
            <a:lstStyle/>
            <a:p>
              <a:r>
                <a:rPr lang="zh-CN" altLang="en-US" sz="3600" dirty="0"/>
                <a:t>勤工助学基金</a:t>
              </a:r>
            </a:p>
          </p:txBody>
        </p:sp>
        <p:pic>
          <p:nvPicPr>
            <p:cNvPr id="11" name="图片 10"/>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Lst>
            </a:blip>
            <a:stretch>
              <a:fillRect/>
            </a:stretch>
          </p:blipFill>
          <p:spPr>
            <a:xfrm>
              <a:off x="2696654" y="3166699"/>
              <a:ext cx="648000" cy="648000"/>
            </a:xfrm>
            <a:prstGeom prst="rect">
              <a:avLst/>
            </a:prstGeom>
          </p:spPr>
        </p:pic>
      </p:grpSp>
      <p:grpSp>
        <p:nvGrpSpPr>
          <p:cNvPr id="17" name="组合 16"/>
          <p:cNvGrpSpPr/>
          <p:nvPr/>
        </p:nvGrpSpPr>
        <p:grpSpPr>
          <a:xfrm>
            <a:off x="5881230" y="5489946"/>
            <a:ext cx="3140990" cy="648000"/>
            <a:chOff x="4988686" y="4927444"/>
            <a:chExt cx="3140990" cy="648000"/>
          </a:xfrm>
        </p:grpSpPr>
        <p:sp>
          <p:nvSpPr>
            <p:cNvPr id="12" name="文本框 11"/>
            <p:cNvSpPr txBox="1"/>
            <p:nvPr/>
          </p:nvSpPr>
          <p:spPr>
            <a:xfrm>
              <a:off x="5636686" y="4929113"/>
              <a:ext cx="2492990" cy="646331"/>
            </a:xfrm>
            <a:prstGeom prst="rect">
              <a:avLst/>
            </a:prstGeom>
            <a:noFill/>
          </p:spPr>
          <p:txBody>
            <a:bodyPr wrap="none" rtlCol="0">
              <a:spAutoFit/>
            </a:bodyPr>
            <a:lstStyle/>
            <a:p>
              <a:r>
                <a:rPr lang="zh-CN" altLang="en-US" sz="3600" dirty="0"/>
                <a:t>各用人单位</a:t>
              </a:r>
            </a:p>
          </p:txBody>
        </p:sp>
        <p:pic>
          <p:nvPicPr>
            <p:cNvPr id="14" name="图片 13"/>
            <p:cNvPicPr>
              <a:picLocks noChangeAspect="1"/>
            </p:cNvPicPr>
            <p:nvPr/>
          </p:nvPicPr>
          <p:blipFill>
            <a:blip r:embed="rId6">
              <a:duotone>
                <a:schemeClr val="accent4">
                  <a:shade val="45000"/>
                  <a:satMod val="135000"/>
                </a:schemeClr>
                <a:prstClr val="white"/>
              </a:duotone>
            </a:blip>
            <a:stretch>
              <a:fillRect/>
            </a:stretch>
          </p:blipFill>
          <p:spPr>
            <a:xfrm>
              <a:off x="4988686" y="4927444"/>
              <a:ext cx="648000" cy="648000"/>
            </a:xfrm>
            <a:prstGeom prst="rect">
              <a:avLst/>
            </a:prstGeom>
          </p:spPr>
        </p:pic>
      </p:grpSp>
      <p:sp>
        <p:nvSpPr>
          <p:cNvPr id="21" name="文本框 20"/>
          <p:cNvSpPr txBox="1"/>
          <p:nvPr/>
        </p:nvSpPr>
        <p:spPr>
          <a:xfrm>
            <a:off x="3094672" y="2216933"/>
            <a:ext cx="5057010" cy="646331"/>
          </a:xfrm>
          <a:prstGeom prst="rect">
            <a:avLst/>
          </a:prstGeom>
          <a:noFill/>
        </p:spPr>
        <p:txBody>
          <a:bodyPr wrap="square" rtlCol="0">
            <a:spAutoFit/>
          </a:bodyPr>
          <a:lstStyle/>
          <a:p>
            <a:r>
              <a:rPr lang="zh-CN" altLang="en-US" dirty="0"/>
              <a:t>勤工助学办公室向学校申请</a:t>
            </a:r>
            <a:r>
              <a:rPr lang="zh-CN" altLang="zh-CN" dirty="0"/>
              <a:t>本科生勤工助学预算</a:t>
            </a:r>
            <a:r>
              <a:rPr lang="zh-CN" altLang="en-US" dirty="0"/>
              <a:t>和</a:t>
            </a:r>
            <a:r>
              <a:rPr lang="zh-CN" altLang="zh-CN" dirty="0"/>
              <a:t>研究生助管预算</a:t>
            </a:r>
            <a:endParaRPr lang="zh-CN" altLang="en-US" dirty="0"/>
          </a:p>
        </p:txBody>
      </p:sp>
      <p:sp>
        <p:nvSpPr>
          <p:cNvPr id="22" name="弧形 21"/>
          <p:cNvSpPr/>
          <p:nvPr/>
        </p:nvSpPr>
        <p:spPr>
          <a:xfrm>
            <a:off x="4551682" y="3493620"/>
            <a:ext cx="3600000" cy="3600000"/>
          </a:xfrm>
          <a:prstGeom prst="arc">
            <a:avLst/>
          </a:prstGeom>
          <a:ln w="50800">
            <a:solidFill>
              <a:schemeClr val="accent4"/>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rot="16200000" flipH="1">
            <a:off x="1330672" y="631264"/>
            <a:ext cx="2880000" cy="2880000"/>
          </a:xfrm>
          <a:prstGeom prst="arc">
            <a:avLst/>
          </a:prstGeom>
          <a:ln w="50800">
            <a:solidFill>
              <a:schemeClr val="accent4"/>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776496" y="4382912"/>
            <a:ext cx="5596831" cy="646331"/>
          </a:xfrm>
          <a:prstGeom prst="rect">
            <a:avLst/>
          </a:prstGeom>
        </p:spPr>
        <p:txBody>
          <a:bodyPr wrap="square">
            <a:spAutoFit/>
          </a:bodyPr>
          <a:lstStyle/>
          <a:p>
            <a:r>
              <a:rPr lang="zh-CN" altLang="en-US" dirty="0"/>
              <a:t>各用人单位向勤工助学办公室申请下一年的勤工助学额度预算并根据核定的预算使用。</a:t>
            </a:r>
          </a:p>
        </p:txBody>
      </p:sp>
      <p:sp>
        <p:nvSpPr>
          <p:cNvPr id="25" name="文本框 24"/>
          <p:cNvSpPr txBox="1"/>
          <p:nvPr/>
        </p:nvSpPr>
        <p:spPr>
          <a:xfrm>
            <a:off x="3761521" y="265272"/>
            <a:ext cx="1620957" cy="523220"/>
          </a:xfrm>
          <a:prstGeom prst="rect">
            <a:avLst/>
          </a:prstGeom>
          <a:noFill/>
        </p:spPr>
        <p:txBody>
          <a:bodyPr wrap="none" rtlCol="0">
            <a:spAutoFit/>
          </a:bodyPr>
          <a:lstStyle/>
          <a:p>
            <a:r>
              <a:rPr lang="zh-CN" altLang="en-US" sz="2800" dirty="0">
                <a:solidFill>
                  <a:schemeClr val="bg1"/>
                </a:solidFill>
              </a:rPr>
              <a:t>预算申请</a:t>
            </a:r>
          </a:p>
        </p:txBody>
      </p:sp>
    </p:spTree>
    <p:extLst>
      <p:ext uri="{BB962C8B-B14F-4D97-AF65-F5344CB8AC3E}">
        <p14:creationId xmlns:p14="http://schemas.microsoft.com/office/powerpoint/2010/main" val="3761816051"/>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04767" y="234196"/>
            <a:ext cx="4134465" cy="523220"/>
          </a:xfrm>
          <a:prstGeom prst="rect">
            <a:avLst/>
          </a:prstGeom>
          <a:noFill/>
        </p:spPr>
        <p:txBody>
          <a:bodyPr wrap="none" rtlCol="0">
            <a:spAutoFit/>
          </a:bodyPr>
          <a:lstStyle/>
          <a:p>
            <a:r>
              <a:rPr lang="zh-CN" altLang="en-US" sz="2800" dirty="0">
                <a:solidFill>
                  <a:schemeClr val="bg1"/>
                </a:solidFill>
              </a:rPr>
              <a:t>近年预算申请和使用情况</a:t>
            </a:r>
          </a:p>
        </p:txBody>
      </p:sp>
      <p:graphicFrame>
        <p:nvGraphicFramePr>
          <p:cNvPr id="6" name="图表 5"/>
          <p:cNvGraphicFramePr/>
          <p:nvPr>
            <p:extLst>
              <p:ext uri="{D42A27DB-BD31-4B8C-83A1-F6EECF244321}">
                <p14:modId xmlns:p14="http://schemas.microsoft.com/office/powerpoint/2010/main" val="4147288539"/>
              </p:ext>
            </p:extLst>
          </p:nvPr>
        </p:nvGraphicFramePr>
        <p:xfrm>
          <a:off x="979714" y="1455057"/>
          <a:ext cx="7184571" cy="5177971"/>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p:cNvSpPr txBox="1"/>
          <p:nvPr/>
        </p:nvSpPr>
        <p:spPr>
          <a:xfrm>
            <a:off x="7411853" y="1157904"/>
            <a:ext cx="1083951" cy="338554"/>
          </a:xfrm>
          <a:prstGeom prst="rect">
            <a:avLst/>
          </a:prstGeom>
          <a:noFill/>
        </p:spPr>
        <p:txBody>
          <a:bodyPr wrap="none" rtlCol="0">
            <a:spAutoFit/>
          </a:bodyPr>
          <a:lstStyle/>
          <a:p>
            <a:r>
              <a:rPr lang="zh-CN" altLang="en-US" sz="1600" dirty="0"/>
              <a:t>单位</a:t>
            </a:r>
            <a:r>
              <a:rPr lang="en-US" altLang="zh-CN" sz="1600" dirty="0"/>
              <a:t>\</a:t>
            </a:r>
            <a:r>
              <a:rPr lang="zh-CN" altLang="en-US" sz="1600" dirty="0"/>
              <a:t>万元</a:t>
            </a:r>
          </a:p>
        </p:txBody>
      </p:sp>
      <p:sp>
        <p:nvSpPr>
          <p:cNvPr id="8" name="文本框 7"/>
          <p:cNvSpPr txBox="1"/>
          <p:nvPr/>
        </p:nvSpPr>
        <p:spPr>
          <a:xfrm>
            <a:off x="655451" y="1161532"/>
            <a:ext cx="1083951" cy="338554"/>
          </a:xfrm>
          <a:prstGeom prst="rect">
            <a:avLst/>
          </a:prstGeom>
          <a:noFill/>
        </p:spPr>
        <p:txBody>
          <a:bodyPr wrap="none" rtlCol="0">
            <a:spAutoFit/>
          </a:bodyPr>
          <a:lstStyle/>
          <a:p>
            <a:r>
              <a:rPr lang="zh-CN" altLang="en-US" sz="1600" dirty="0"/>
              <a:t>单位</a:t>
            </a:r>
            <a:r>
              <a:rPr lang="en-US" altLang="zh-CN" sz="1600" dirty="0"/>
              <a:t>\</a:t>
            </a:r>
            <a:r>
              <a:rPr lang="zh-CN" altLang="en-US" sz="1600" dirty="0"/>
              <a:t>万元</a:t>
            </a:r>
          </a:p>
        </p:txBody>
      </p:sp>
    </p:spTree>
    <p:extLst>
      <p:ext uri="{BB962C8B-B14F-4D97-AF65-F5344CB8AC3E}">
        <p14:creationId xmlns:p14="http://schemas.microsoft.com/office/powerpoint/2010/main" val="1193745330"/>
      </p:ext>
    </p:extLst>
  </p:cSld>
  <p:clrMapOvr>
    <a:masterClrMapping/>
  </p:clrMapOvr>
  <p:transition spd="med">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994137" y="1919500"/>
            <a:ext cx="7155725" cy="869934"/>
            <a:chOff x="1332275" y="1930400"/>
            <a:chExt cx="7155725" cy="1063427"/>
          </a:xfrm>
        </p:grpSpPr>
        <p:sp>
          <p:nvSpPr>
            <p:cNvPr id="89" name="矩形 88"/>
            <p:cNvSpPr/>
            <p:nvPr/>
          </p:nvSpPr>
          <p:spPr>
            <a:xfrm>
              <a:off x="1332275" y="1930400"/>
              <a:ext cx="360000" cy="1063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692275" y="1930400"/>
              <a:ext cx="6435725" cy="10634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p:sp>
          <p:nvSpPr>
            <p:cNvPr id="91" name="矩形 90"/>
            <p:cNvSpPr/>
            <p:nvPr/>
          </p:nvSpPr>
          <p:spPr>
            <a:xfrm>
              <a:off x="8128000" y="1930400"/>
              <a:ext cx="360000" cy="1063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3" name="组合 92"/>
          <p:cNvGrpSpPr/>
          <p:nvPr/>
        </p:nvGrpSpPr>
        <p:grpSpPr>
          <a:xfrm>
            <a:off x="994137" y="3065153"/>
            <a:ext cx="7155725" cy="869934"/>
            <a:chOff x="1332275" y="1930400"/>
            <a:chExt cx="7155725" cy="1063427"/>
          </a:xfrm>
        </p:grpSpPr>
        <p:sp>
          <p:nvSpPr>
            <p:cNvPr id="94" name="矩形 93"/>
            <p:cNvSpPr/>
            <p:nvPr/>
          </p:nvSpPr>
          <p:spPr>
            <a:xfrm>
              <a:off x="1332275" y="1930400"/>
              <a:ext cx="360000" cy="1063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95" name="矩形 94"/>
            <p:cNvSpPr/>
            <p:nvPr/>
          </p:nvSpPr>
          <p:spPr>
            <a:xfrm>
              <a:off x="1692275" y="1930400"/>
              <a:ext cx="6435725" cy="10634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p:sp>
          <p:nvSpPr>
            <p:cNvPr id="96" name="矩形 95"/>
            <p:cNvSpPr/>
            <p:nvPr/>
          </p:nvSpPr>
          <p:spPr>
            <a:xfrm>
              <a:off x="8128000" y="1930400"/>
              <a:ext cx="360000" cy="1063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grpSp>
      <p:grpSp>
        <p:nvGrpSpPr>
          <p:cNvPr id="97" name="组合 96"/>
          <p:cNvGrpSpPr/>
          <p:nvPr/>
        </p:nvGrpSpPr>
        <p:grpSpPr>
          <a:xfrm>
            <a:off x="994137" y="4210076"/>
            <a:ext cx="7155725" cy="869934"/>
            <a:chOff x="1332275" y="1930400"/>
            <a:chExt cx="7155725" cy="1063427"/>
          </a:xfrm>
        </p:grpSpPr>
        <p:sp>
          <p:nvSpPr>
            <p:cNvPr id="98" name="矩形 97"/>
            <p:cNvSpPr/>
            <p:nvPr/>
          </p:nvSpPr>
          <p:spPr>
            <a:xfrm>
              <a:off x="1332275" y="1930400"/>
              <a:ext cx="360000" cy="1063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99" name="矩形 98"/>
            <p:cNvSpPr/>
            <p:nvPr/>
          </p:nvSpPr>
          <p:spPr>
            <a:xfrm>
              <a:off x="1692275" y="1930400"/>
              <a:ext cx="6435725" cy="10634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p:sp>
          <p:nvSpPr>
            <p:cNvPr id="100" name="矩形 99"/>
            <p:cNvSpPr/>
            <p:nvPr/>
          </p:nvSpPr>
          <p:spPr>
            <a:xfrm>
              <a:off x="8128000" y="1930400"/>
              <a:ext cx="360000" cy="1063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grpSp>
      <p:grpSp>
        <p:nvGrpSpPr>
          <p:cNvPr id="101" name="组合 100"/>
          <p:cNvGrpSpPr/>
          <p:nvPr/>
        </p:nvGrpSpPr>
        <p:grpSpPr>
          <a:xfrm>
            <a:off x="994137" y="5355000"/>
            <a:ext cx="7155725" cy="869934"/>
            <a:chOff x="1332275" y="1930400"/>
            <a:chExt cx="7155725" cy="1063427"/>
          </a:xfrm>
        </p:grpSpPr>
        <p:sp>
          <p:nvSpPr>
            <p:cNvPr id="102" name="矩形 101"/>
            <p:cNvSpPr/>
            <p:nvPr/>
          </p:nvSpPr>
          <p:spPr>
            <a:xfrm>
              <a:off x="1332275" y="1930400"/>
              <a:ext cx="360000" cy="1063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03" name="矩形 102"/>
            <p:cNvSpPr/>
            <p:nvPr/>
          </p:nvSpPr>
          <p:spPr>
            <a:xfrm>
              <a:off x="1692275" y="1930400"/>
              <a:ext cx="6435725" cy="10634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p:sp>
          <p:nvSpPr>
            <p:cNvPr id="104" name="矩形 103"/>
            <p:cNvSpPr/>
            <p:nvPr/>
          </p:nvSpPr>
          <p:spPr>
            <a:xfrm>
              <a:off x="8128000" y="1930400"/>
              <a:ext cx="360000" cy="1063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grpSp>
      <p:sp>
        <p:nvSpPr>
          <p:cNvPr id="2" name="文本框 1"/>
          <p:cNvSpPr txBox="1"/>
          <p:nvPr/>
        </p:nvSpPr>
        <p:spPr>
          <a:xfrm>
            <a:off x="1989217" y="260384"/>
            <a:ext cx="5211683" cy="523220"/>
          </a:xfrm>
          <a:prstGeom prst="rect">
            <a:avLst/>
          </a:prstGeom>
          <a:noFill/>
        </p:spPr>
        <p:txBody>
          <a:bodyPr wrap="none" rtlCol="0">
            <a:spAutoFit/>
          </a:bodyPr>
          <a:lstStyle/>
          <a:p>
            <a:r>
              <a:rPr lang="zh-CN" altLang="en-US" sz="2800" dirty="0">
                <a:solidFill>
                  <a:schemeClr val="bg1"/>
                </a:solidFill>
              </a:rPr>
              <a:t>用人单位向勤工助学办公室申报</a:t>
            </a:r>
          </a:p>
        </p:txBody>
      </p:sp>
      <p:sp>
        <p:nvSpPr>
          <p:cNvPr id="38" name="矩形 37"/>
          <p:cNvSpPr/>
          <p:nvPr/>
        </p:nvSpPr>
        <p:spPr>
          <a:xfrm>
            <a:off x="1017180" y="1183073"/>
            <a:ext cx="7109639" cy="400110"/>
          </a:xfrm>
          <a:prstGeom prst="rect">
            <a:avLst/>
          </a:prstGeom>
        </p:spPr>
        <p:txBody>
          <a:bodyPr wrap="none">
            <a:spAutoFit/>
          </a:bodyPr>
          <a:lstStyle/>
          <a:p>
            <a:pPr algn="ctr"/>
            <a:r>
              <a:rPr lang="zh-CN" altLang="en-US" sz="2000" dirty="0"/>
              <a:t>按照勤工助学组织类型</a:t>
            </a:r>
            <a:r>
              <a:rPr lang="zh-CN" altLang="zh-CN" sz="2000" dirty="0"/>
              <a:t>参考</a:t>
            </a:r>
            <a:r>
              <a:rPr lang="zh-CN" altLang="en-US" sz="2000" dirty="0"/>
              <a:t>前一</a:t>
            </a:r>
            <a:r>
              <a:rPr lang="zh-CN" altLang="zh-CN" sz="2000" dirty="0"/>
              <a:t>年预算实际使用情况</a:t>
            </a:r>
            <a:r>
              <a:rPr lang="zh-CN" altLang="en-US" sz="2000" dirty="0"/>
              <a:t>进行申报</a:t>
            </a:r>
          </a:p>
        </p:txBody>
      </p:sp>
      <p:sp>
        <p:nvSpPr>
          <p:cNvPr id="107" name="矩形 106"/>
          <p:cNvSpPr/>
          <p:nvPr/>
        </p:nvSpPr>
        <p:spPr>
          <a:xfrm>
            <a:off x="1354136" y="2092857"/>
            <a:ext cx="6435725" cy="523220"/>
          </a:xfrm>
          <a:prstGeom prst="rect">
            <a:avLst/>
          </a:prstGeom>
        </p:spPr>
        <p:txBody>
          <a:bodyPr wrap="square">
            <a:spAutoFit/>
          </a:bodyPr>
          <a:lstStyle/>
          <a:p>
            <a:pPr algn="ctr"/>
            <a:r>
              <a:rPr lang="zh-CN" altLang="en-US" sz="2800" dirty="0"/>
              <a:t>学院</a:t>
            </a:r>
            <a:r>
              <a:rPr lang="en-US" altLang="zh-CN" sz="2800" dirty="0"/>
              <a:t>(</a:t>
            </a:r>
            <a:r>
              <a:rPr lang="zh-CN" altLang="en-US" sz="2800" dirty="0"/>
              <a:t>系）、研究院学生勤工助学组织</a:t>
            </a:r>
          </a:p>
        </p:txBody>
      </p:sp>
      <p:sp>
        <p:nvSpPr>
          <p:cNvPr id="108" name="矩形 107"/>
          <p:cNvSpPr/>
          <p:nvPr/>
        </p:nvSpPr>
        <p:spPr>
          <a:xfrm>
            <a:off x="1354134" y="3238510"/>
            <a:ext cx="6435725" cy="523220"/>
          </a:xfrm>
          <a:prstGeom prst="rect">
            <a:avLst/>
          </a:prstGeom>
        </p:spPr>
        <p:txBody>
          <a:bodyPr wrap="square">
            <a:spAutoFit/>
          </a:bodyPr>
          <a:lstStyle/>
          <a:p>
            <a:pPr algn="ctr"/>
            <a:r>
              <a:rPr lang="zh-CN" altLang="en-US" sz="2800" dirty="0"/>
              <a:t>机关部处、直属单位学生勤工助学组织</a:t>
            </a:r>
          </a:p>
        </p:txBody>
      </p:sp>
      <p:sp>
        <p:nvSpPr>
          <p:cNvPr id="110" name="矩形 109"/>
          <p:cNvSpPr/>
          <p:nvPr/>
        </p:nvSpPr>
        <p:spPr>
          <a:xfrm>
            <a:off x="1354131" y="4383433"/>
            <a:ext cx="6435722" cy="523220"/>
          </a:xfrm>
          <a:prstGeom prst="rect">
            <a:avLst/>
          </a:prstGeom>
        </p:spPr>
        <p:txBody>
          <a:bodyPr wrap="square">
            <a:spAutoFit/>
          </a:bodyPr>
          <a:lstStyle/>
          <a:p>
            <a:pPr algn="ctr"/>
            <a:r>
              <a:rPr lang="zh-CN" altLang="en-US" sz="2800" dirty="0"/>
              <a:t>直接服务师生团队</a:t>
            </a:r>
          </a:p>
        </p:txBody>
      </p:sp>
      <p:sp>
        <p:nvSpPr>
          <p:cNvPr id="112" name="矩形 111"/>
          <p:cNvSpPr/>
          <p:nvPr/>
        </p:nvSpPr>
        <p:spPr>
          <a:xfrm>
            <a:off x="1354140" y="5528357"/>
            <a:ext cx="6435722" cy="523220"/>
          </a:xfrm>
          <a:prstGeom prst="rect">
            <a:avLst/>
          </a:prstGeom>
        </p:spPr>
        <p:txBody>
          <a:bodyPr wrap="square">
            <a:spAutoFit/>
          </a:bodyPr>
          <a:lstStyle/>
          <a:p>
            <a:pPr algn="ctr"/>
            <a:r>
              <a:rPr lang="zh-CN" altLang="en-US" sz="2800" dirty="0"/>
              <a:t>特殊项目</a:t>
            </a:r>
          </a:p>
        </p:txBody>
      </p:sp>
    </p:spTree>
    <p:extLst>
      <p:ext uri="{BB962C8B-B14F-4D97-AF65-F5344CB8AC3E}">
        <p14:creationId xmlns:p14="http://schemas.microsoft.com/office/powerpoint/2010/main" val="3291953726"/>
      </p:ext>
    </p:extLst>
  </p:cSld>
  <p:clrMapOvr>
    <a:masterClrMapping/>
  </p:clrMapOvr>
  <p:transition spd="med">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61521" y="236156"/>
            <a:ext cx="1620957" cy="523220"/>
          </a:xfrm>
          <a:prstGeom prst="rect">
            <a:avLst/>
          </a:prstGeom>
          <a:noFill/>
        </p:spPr>
        <p:txBody>
          <a:bodyPr wrap="none" rtlCol="0">
            <a:spAutoFit/>
          </a:bodyPr>
          <a:lstStyle/>
          <a:p>
            <a:r>
              <a:rPr lang="zh-CN" altLang="en-US" sz="2800" dirty="0">
                <a:solidFill>
                  <a:schemeClr val="bg1"/>
                </a:solidFill>
              </a:rPr>
              <a:t>预算类型</a:t>
            </a:r>
          </a:p>
        </p:txBody>
      </p:sp>
      <p:sp>
        <p:nvSpPr>
          <p:cNvPr id="5" name="等腰三角形 4"/>
          <p:cNvSpPr/>
          <p:nvPr/>
        </p:nvSpPr>
        <p:spPr>
          <a:xfrm rot="5400000">
            <a:off x="2580533" y="1225257"/>
            <a:ext cx="454606" cy="42091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等腰三角形 5"/>
          <p:cNvSpPr/>
          <p:nvPr/>
        </p:nvSpPr>
        <p:spPr>
          <a:xfrm rot="5400000">
            <a:off x="2577680" y="1966630"/>
            <a:ext cx="461663" cy="42091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文本框 6"/>
          <p:cNvSpPr txBox="1"/>
          <p:nvPr/>
        </p:nvSpPr>
        <p:spPr>
          <a:xfrm>
            <a:off x="566052" y="1204883"/>
            <a:ext cx="2031325" cy="461665"/>
          </a:xfrm>
          <a:prstGeom prst="rect">
            <a:avLst/>
          </a:prstGeom>
          <a:noFill/>
        </p:spPr>
        <p:txBody>
          <a:bodyPr wrap="none" rtlCol="0">
            <a:spAutoFit/>
          </a:bodyPr>
          <a:lstStyle/>
          <a:p>
            <a:r>
              <a:rPr lang="zh-CN" altLang="zh-CN" sz="2400" b="1" dirty="0"/>
              <a:t>学校支付预算</a:t>
            </a:r>
            <a:endParaRPr lang="zh-CN" altLang="en-US" sz="2400" b="1" dirty="0"/>
          </a:p>
        </p:txBody>
      </p:sp>
      <p:sp>
        <p:nvSpPr>
          <p:cNvPr id="8" name="文本框 7"/>
          <p:cNvSpPr txBox="1"/>
          <p:nvPr/>
        </p:nvSpPr>
        <p:spPr>
          <a:xfrm>
            <a:off x="566728" y="1946256"/>
            <a:ext cx="2031325" cy="461665"/>
          </a:xfrm>
          <a:prstGeom prst="rect">
            <a:avLst/>
          </a:prstGeom>
          <a:noFill/>
        </p:spPr>
        <p:txBody>
          <a:bodyPr wrap="none" rtlCol="0">
            <a:spAutoFit/>
          </a:bodyPr>
          <a:lstStyle/>
          <a:p>
            <a:r>
              <a:rPr lang="zh-CN" altLang="zh-CN" sz="2400" b="1" dirty="0"/>
              <a:t>单位自付预算</a:t>
            </a:r>
            <a:endParaRPr lang="zh-CN" altLang="en-US" sz="2400" b="1" dirty="0"/>
          </a:p>
        </p:txBody>
      </p:sp>
      <p:sp>
        <p:nvSpPr>
          <p:cNvPr id="9" name="矩形 8"/>
          <p:cNvSpPr/>
          <p:nvPr/>
        </p:nvSpPr>
        <p:spPr>
          <a:xfrm>
            <a:off x="3018294" y="1204883"/>
            <a:ext cx="4493538" cy="461665"/>
          </a:xfrm>
          <a:prstGeom prst="rect">
            <a:avLst/>
          </a:prstGeom>
        </p:spPr>
        <p:txBody>
          <a:bodyPr wrap="none">
            <a:spAutoFit/>
          </a:bodyPr>
          <a:lstStyle/>
          <a:p>
            <a:pPr algn="just">
              <a:spcAft>
                <a:spcPts val="0"/>
              </a:spcAft>
            </a:pPr>
            <a:r>
              <a:rPr lang="zh-CN" altLang="zh-CN" sz="2400" kern="100" dirty="0">
                <a:latin typeface="+mn-ea"/>
                <a:cs typeface="Times New Roman" panose="02020603050405020304" pitchFamily="18" charset="0"/>
              </a:rPr>
              <a:t>由学校勤工助学基金支付的预算</a:t>
            </a:r>
          </a:p>
        </p:txBody>
      </p:sp>
      <p:sp>
        <p:nvSpPr>
          <p:cNvPr id="10" name="矩形 9"/>
          <p:cNvSpPr/>
          <p:nvPr/>
        </p:nvSpPr>
        <p:spPr>
          <a:xfrm>
            <a:off x="3018294" y="1946256"/>
            <a:ext cx="6032421" cy="461665"/>
          </a:xfrm>
          <a:prstGeom prst="rect">
            <a:avLst/>
          </a:prstGeom>
        </p:spPr>
        <p:txBody>
          <a:bodyPr wrap="none">
            <a:spAutoFit/>
          </a:bodyPr>
          <a:lstStyle/>
          <a:p>
            <a:r>
              <a:rPr lang="zh-CN" altLang="zh-CN" sz="2400" dirty="0">
                <a:latin typeface="+mn-ea"/>
                <a:cs typeface="Times New Roman" panose="02020603050405020304" pitchFamily="18" charset="0"/>
              </a:rPr>
              <a:t>由勤工助学组织所在单位经费单支付的预算</a:t>
            </a:r>
            <a:endParaRPr lang="zh-CN" altLang="en-US" sz="2400" dirty="0">
              <a:latin typeface="+mn-ea"/>
            </a:endParaRPr>
          </a:p>
        </p:txBody>
      </p:sp>
      <p:sp>
        <p:nvSpPr>
          <p:cNvPr id="12" name="矩形 11"/>
          <p:cNvSpPr/>
          <p:nvPr/>
        </p:nvSpPr>
        <p:spPr>
          <a:xfrm>
            <a:off x="2292350" y="4089400"/>
            <a:ext cx="2279650" cy="6531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92350" y="4749799"/>
            <a:ext cx="1152000" cy="6531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72000" y="4728029"/>
            <a:ext cx="1152000" cy="6531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2000" y="5401316"/>
            <a:ext cx="2279650" cy="6531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92350" y="6037748"/>
            <a:ext cx="2279650" cy="6531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1946204785"/>
              </p:ext>
            </p:extLst>
          </p:nvPr>
        </p:nvGraphicFramePr>
        <p:xfrm>
          <a:off x="0" y="3443069"/>
          <a:ext cx="9144000" cy="3247570"/>
        </p:xfrm>
        <a:graphic>
          <a:graphicData uri="http://schemas.openxmlformats.org/drawingml/2006/table">
            <a:tbl>
              <a:tblPr>
                <a:tableStyleId>{ED083AE6-46FA-4A59-8FB0-9F97EB10719F}</a:tableStyleId>
              </a:tblPr>
              <a:tblGrid>
                <a:gridCol w="2286000">
                  <a:extLst>
                    <a:ext uri="{9D8B030D-6E8A-4147-A177-3AD203B41FA5}">
                      <a16:colId xmlns:a16="http://schemas.microsoft.com/office/drawing/2014/main" val="3393452639"/>
                    </a:ext>
                  </a:extLst>
                </a:gridCol>
                <a:gridCol w="2286000">
                  <a:extLst>
                    <a:ext uri="{9D8B030D-6E8A-4147-A177-3AD203B41FA5}">
                      <a16:colId xmlns:a16="http://schemas.microsoft.com/office/drawing/2014/main" val="3878358552"/>
                    </a:ext>
                  </a:extLst>
                </a:gridCol>
                <a:gridCol w="2286000">
                  <a:extLst>
                    <a:ext uri="{9D8B030D-6E8A-4147-A177-3AD203B41FA5}">
                      <a16:colId xmlns:a16="http://schemas.microsoft.com/office/drawing/2014/main" val="4082421651"/>
                    </a:ext>
                  </a:extLst>
                </a:gridCol>
                <a:gridCol w="2286000">
                  <a:extLst>
                    <a:ext uri="{9D8B030D-6E8A-4147-A177-3AD203B41FA5}">
                      <a16:colId xmlns:a16="http://schemas.microsoft.com/office/drawing/2014/main" val="3262100760"/>
                    </a:ext>
                  </a:extLst>
                </a:gridCol>
              </a:tblGrid>
              <a:tr h="649514">
                <a:tc>
                  <a:txBody>
                    <a:bodyPr/>
                    <a:lstStyle/>
                    <a:p>
                      <a:pPr algn="ctr" fontAlgn="ctr">
                        <a:spcAft>
                          <a:spcPts val="0"/>
                        </a:spcAft>
                      </a:pPr>
                      <a:r>
                        <a:rPr lang="zh-CN" sz="1800" kern="1200" dirty="0">
                          <a:effectLst/>
                        </a:rPr>
                        <a:t>岗位类型</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zh-CN" sz="1800" kern="1200" dirty="0">
                          <a:effectLst/>
                        </a:rPr>
                        <a:t>勤助基金支付比例</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zh-CN" sz="1800" kern="1200">
                          <a:effectLst/>
                        </a:rPr>
                        <a:t>单位经费单支付比例</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zh-CN" sz="1800" kern="1200">
                          <a:effectLst/>
                        </a:rPr>
                        <a:t>学校支付最高金额</a:t>
                      </a:r>
                      <a:endParaRPr lang="zh-CN" sz="1400" kern="100">
                        <a:effectLst/>
                        <a:latin typeface="+mn-ea"/>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3644772253"/>
                  </a:ext>
                </a:extLst>
              </a:tr>
              <a:tr h="649514">
                <a:tc>
                  <a:txBody>
                    <a:bodyPr/>
                    <a:lstStyle/>
                    <a:p>
                      <a:pPr algn="ctr" fontAlgn="ctr">
                        <a:spcAft>
                          <a:spcPts val="0"/>
                        </a:spcAft>
                      </a:pPr>
                      <a:r>
                        <a:rPr lang="zh-CN" sz="1800" kern="1200" dirty="0">
                          <a:effectLst/>
                        </a:rPr>
                        <a:t>直接服务师生岗位</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dirty="0">
                          <a:effectLst/>
                        </a:rPr>
                        <a:t>100%</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0</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800</a:t>
                      </a:r>
                      <a:r>
                        <a:rPr lang="zh-CN" sz="1800" kern="1200">
                          <a:effectLst/>
                        </a:rPr>
                        <a:t>元</a:t>
                      </a:r>
                      <a:r>
                        <a:rPr lang="en-US" sz="1800" kern="1200">
                          <a:effectLst/>
                        </a:rPr>
                        <a:t>/</a:t>
                      </a:r>
                      <a:r>
                        <a:rPr lang="zh-CN" sz="1800" kern="1200">
                          <a:effectLst/>
                        </a:rPr>
                        <a:t>月</a:t>
                      </a:r>
                      <a:endParaRPr lang="zh-CN" sz="1400" kern="100">
                        <a:effectLst/>
                        <a:latin typeface="+mn-ea"/>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275989940"/>
                  </a:ext>
                </a:extLst>
              </a:tr>
              <a:tr h="649514">
                <a:tc>
                  <a:txBody>
                    <a:bodyPr/>
                    <a:lstStyle/>
                    <a:p>
                      <a:pPr algn="ctr" fontAlgn="ctr">
                        <a:spcAft>
                          <a:spcPts val="0"/>
                        </a:spcAft>
                      </a:pPr>
                      <a:r>
                        <a:rPr lang="zh-CN" sz="1800" kern="1200">
                          <a:effectLst/>
                        </a:rPr>
                        <a:t>办公室行政助理</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dirty="0">
                          <a:effectLst/>
                        </a:rPr>
                        <a:t>50%</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50%</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800</a:t>
                      </a:r>
                      <a:r>
                        <a:rPr lang="zh-CN" sz="1800" kern="1200">
                          <a:effectLst/>
                        </a:rPr>
                        <a:t>元</a:t>
                      </a:r>
                      <a:r>
                        <a:rPr lang="en-US" sz="1800" kern="1200">
                          <a:effectLst/>
                        </a:rPr>
                        <a:t>/</a:t>
                      </a:r>
                      <a:r>
                        <a:rPr lang="zh-CN" sz="1800" kern="1200">
                          <a:effectLst/>
                        </a:rPr>
                        <a:t>月</a:t>
                      </a:r>
                      <a:endParaRPr lang="zh-CN" sz="1400" kern="100">
                        <a:effectLst/>
                        <a:latin typeface="+mn-ea"/>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632341915"/>
                  </a:ext>
                </a:extLst>
              </a:tr>
              <a:tr h="649514">
                <a:tc>
                  <a:txBody>
                    <a:bodyPr/>
                    <a:lstStyle/>
                    <a:p>
                      <a:pPr algn="ctr" fontAlgn="ctr">
                        <a:spcAft>
                          <a:spcPts val="0"/>
                        </a:spcAft>
                      </a:pPr>
                      <a:r>
                        <a:rPr lang="zh-CN" sz="1800" kern="1200">
                          <a:effectLst/>
                        </a:rPr>
                        <a:t>全额自付岗位</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dirty="0">
                          <a:effectLst/>
                        </a:rPr>
                        <a:t>0</a:t>
                      </a:r>
                      <a:endParaRPr lang="zh-CN" sz="1400" kern="100" dirty="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100%</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0</a:t>
                      </a:r>
                      <a:endParaRPr lang="zh-CN" sz="1400" kern="100">
                        <a:effectLst/>
                        <a:latin typeface="+mn-ea"/>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968033062"/>
                  </a:ext>
                </a:extLst>
              </a:tr>
              <a:tr h="649514">
                <a:tc>
                  <a:txBody>
                    <a:bodyPr/>
                    <a:lstStyle/>
                    <a:p>
                      <a:pPr algn="ctr" fontAlgn="ctr">
                        <a:spcAft>
                          <a:spcPts val="0"/>
                        </a:spcAft>
                      </a:pPr>
                      <a:r>
                        <a:rPr lang="zh-CN" sz="1800" kern="1200">
                          <a:effectLst/>
                        </a:rPr>
                        <a:t>特殊项目</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100%</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en-US" sz="1800" kern="1200">
                          <a:effectLst/>
                        </a:rPr>
                        <a:t>0</a:t>
                      </a:r>
                      <a:endParaRPr lang="zh-CN" sz="1400" kern="100">
                        <a:effectLst/>
                        <a:latin typeface="+mn-ea"/>
                        <a:ea typeface="+mn-ea"/>
                        <a:cs typeface="Times New Roman" panose="02020603050405020304" pitchFamily="18" charset="0"/>
                      </a:endParaRPr>
                    </a:p>
                  </a:txBody>
                  <a:tcPr marL="9525" marR="9525" marT="9525" marB="0" anchor="ctr"/>
                </a:tc>
                <a:tc>
                  <a:txBody>
                    <a:bodyPr/>
                    <a:lstStyle/>
                    <a:p>
                      <a:pPr algn="ctr" fontAlgn="ctr">
                        <a:spcAft>
                          <a:spcPts val="0"/>
                        </a:spcAft>
                      </a:pPr>
                      <a:r>
                        <a:rPr lang="zh-CN" sz="1800" kern="1200" dirty="0">
                          <a:effectLst/>
                        </a:rPr>
                        <a:t>按项目规定</a:t>
                      </a:r>
                      <a:endParaRPr lang="zh-CN" sz="1400" kern="100" dirty="0">
                        <a:effectLst/>
                        <a:latin typeface="+mn-ea"/>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559127654"/>
                  </a:ext>
                </a:extLst>
              </a:tr>
            </a:tbl>
          </a:graphicData>
        </a:graphic>
      </p:graphicFrame>
      <p:sp>
        <p:nvSpPr>
          <p:cNvPr id="17" name="矩形 16"/>
          <p:cNvSpPr/>
          <p:nvPr/>
        </p:nvSpPr>
        <p:spPr>
          <a:xfrm>
            <a:off x="2479119" y="2826853"/>
            <a:ext cx="4185761" cy="461665"/>
          </a:xfrm>
          <a:prstGeom prst="rect">
            <a:avLst/>
          </a:prstGeom>
        </p:spPr>
        <p:txBody>
          <a:bodyPr wrap="none">
            <a:spAutoFit/>
          </a:bodyPr>
          <a:lstStyle/>
          <a:p>
            <a:r>
              <a:rPr lang="zh-CN" altLang="en-US" sz="2400" dirty="0">
                <a:latin typeface="+mn-ea"/>
              </a:rPr>
              <a:t>不同岗位类型，支付比例不同</a:t>
            </a:r>
          </a:p>
        </p:txBody>
      </p:sp>
    </p:spTree>
    <p:extLst>
      <p:ext uri="{BB962C8B-B14F-4D97-AF65-F5344CB8AC3E}">
        <p14:creationId xmlns:p14="http://schemas.microsoft.com/office/powerpoint/2010/main" val="1448856977"/>
      </p:ext>
    </p:extLst>
  </p:cSld>
  <p:clrMapOvr>
    <a:masterClrMapping/>
  </p:clrMapOvr>
  <p:transition spd="med">
    <p:wipe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11875" t="12064" r="11875"/>
          <a:stretch/>
        </p:blipFill>
        <p:spPr>
          <a:xfrm rot="10800000">
            <a:off x="1944000" y="2169000"/>
            <a:ext cx="7200000" cy="2520000"/>
          </a:xfrm>
          <a:prstGeom prst="rect">
            <a:avLst/>
          </a:prstGeom>
        </p:spPr>
      </p:pic>
      <p:sp>
        <p:nvSpPr>
          <p:cNvPr id="11" name="文本框 10"/>
          <p:cNvSpPr txBox="1"/>
          <p:nvPr/>
        </p:nvSpPr>
        <p:spPr>
          <a:xfrm>
            <a:off x="2745859" y="2520908"/>
            <a:ext cx="1826141" cy="584775"/>
          </a:xfrm>
          <a:prstGeom prst="rect">
            <a:avLst/>
          </a:prstGeom>
          <a:noFill/>
        </p:spPr>
        <p:txBody>
          <a:bodyPr wrap="none" rtlCol="0">
            <a:spAutoFit/>
          </a:bodyPr>
          <a:lstStyle/>
          <a:p>
            <a:r>
              <a:rPr lang="zh-CN" altLang="en-US" sz="3200" dirty="0">
                <a:solidFill>
                  <a:schemeClr val="bg1"/>
                </a:solidFill>
              </a:rPr>
              <a:t>第四部分</a:t>
            </a:r>
          </a:p>
        </p:txBody>
      </p:sp>
      <p:sp>
        <p:nvSpPr>
          <p:cNvPr id="12" name="文本框 11"/>
          <p:cNvSpPr txBox="1"/>
          <p:nvPr/>
        </p:nvSpPr>
        <p:spPr>
          <a:xfrm>
            <a:off x="1944000" y="3457590"/>
            <a:ext cx="7200000" cy="769441"/>
          </a:xfrm>
          <a:prstGeom prst="rect">
            <a:avLst/>
          </a:prstGeom>
          <a:noFill/>
        </p:spPr>
        <p:txBody>
          <a:bodyPr wrap="square" rtlCol="0">
            <a:spAutoFit/>
          </a:bodyPr>
          <a:lstStyle/>
          <a:p>
            <a:pPr algn="ctr"/>
            <a:r>
              <a:rPr kumimoji="1" lang="zh-CN" altLang="en-US" sz="4400" dirty="0">
                <a:solidFill>
                  <a:schemeClr val="bg1"/>
                </a:solidFill>
              </a:rPr>
              <a:t>考核制度</a:t>
            </a:r>
          </a:p>
        </p:txBody>
      </p:sp>
    </p:spTree>
    <p:extLst>
      <p:ext uri="{BB962C8B-B14F-4D97-AF65-F5344CB8AC3E}">
        <p14:creationId xmlns:p14="http://schemas.microsoft.com/office/powerpoint/2010/main" val="99202806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rcRect l="11875" t="12064" r="11875"/>
          <a:stretch/>
        </p:blipFill>
        <p:spPr>
          <a:xfrm rot="10800000">
            <a:off x="1944000" y="2179978"/>
            <a:ext cx="7200000" cy="2520000"/>
          </a:xfrm>
          <a:prstGeom prst="rect">
            <a:avLst/>
          </a:prstGeom>
        </p:spPr>
      </p:pic>
      <p:sp>
        <p:nvSpPr>
          <p:cNvPr id="9" name="文本框 8"/>
          <p:cNvSpPr txBox="1"/>
          <p:nvPr/>
        </p:nvSpPr>
        <p:spPr>
          <a:xfrm>
            <a:off x="2745859" y="2517591"/>
            <a:ext cx="1826141" cy="584775"/>
          </a:xfrm>
          <a:prstGeom prst="rect">
            <a:avLst/>
          </a:prstGeom>
          <a:noFill/>
        </p:spPr>
        <p:txBody>
          <a:bodyPr wrap="none" rtlCol="0">
            <a:spAutoFit/>
          </a:bodyPr>
          <a:lstStyle/>
          <a:p>
            <a:r>
              <a:rPr lang="zh-CN" altLang="en-US" sz="3200" dirty="0">
                <a:solidFill>
                  <a:schemeClr val="bg1"/>
                </a:solidFill>
              </a:rPr>
              <a:t>第一部分</a:t>
            </a:r>
          </a:p>
        </p:txBody>
      </p:sp>
      <p:sp>
        <p:nvSpPr>
          <p:cNvPr id="11" name="文本框 10"/>
          <p:cNvSpPr txBox="1"/>
          <p:nvPr/>
        </p:nvSpPr>
        <p:spPr>
          <a:xfrm>
            <a:off x="1944000" y="3439978"/>
            <a:ext cx="7200000" cy="769441"/>
          </a:xfrm>
          <a:prstGeom prst="rect">
            <a:avLst/>
          </a:prstGeom>
          <a:noFill/>
        </p:spPr>
        <p:txBody>
          <a:bodyPr wrap="square" rtlCol="0">
            <a:spAutoFit/>
          </a:bodyPr>
          <a:lstStyle/>
          <a:p>
            <a:pPr algn="ctr"/>
            <a:r>
              <a:rPr kumimoji="1" lang="zh-CN" altLang="en-US" sz="4400" dirty="0">
                <a:solidFill>
                  <a:schemeClr val="bg1"/>
                </a:solidFill>
              </a:rPr>
              <a:t>勤工助学的定义和外延</a:t>
            </a:r>
          </a:p>
        </p:txBody>
      </p:sp>
    </p:spTree>
    <p:extLst>
      <p:ext uri="{BB962C8B-B14F-4D97-AF65-F5344CB8AC3E}">
        <p14:creationId xmlns:p14="http://schemas.microsoft.com/office/powerpoint/2010/main" val="932026304"/>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25083"/>
            <a:ext cx="9144000" cy="718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309" y="572318"/>
            <a:ext cx="5084794" cy="1214246"/>
            <a:chOff x="6539620" y="1280296"/>
            <a:chExt cx="5084794" cy="1214246"/>
          </a:xfrm>
        </p:grpSpPr>
        <p:sp>
          <p:nvSpPr>
            <p:cNvPr id="18" name="单圆角矩形 17"/>
            <p:cNvSpPr/>
            <p:nvPr/>
          </p:nvSpPr>
          <p:spPr>
            <a:xfrm>
              <a:off x="7145599" y="1280296"/>
              <a:ext cx="2228851" cy="514350"/>
            </a:xfrm>
            <a:prstGeom prst="snipRoundRect">
              <a:avLst>
                <a:gd name="adj1" fmla="val 0"/>
                <a:gd name="adj2" fmla="val 50000"/>
              </a:avLst>
            </a:prstGeom>
            <a:solidFill>
              <a:srgbClr val="02236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2400" dirty="0">
                  <a:latin typeface="Segoe UI" pitchFamily="34" charset="0"/>
                  <a:ea typeface="Segoe UI" pitchFamily="34" charset="0"/>
                  <a:cs typeface="Segoe UI" pitchFamily="34" charset="0"/>
                </a:rPr>
                <a:t>PART ONE</a:t>
              </a:r>
              <a:endParaRPr lang="zh-CN" altLang="en-US" sz="2400" dirty="0">
                <a:latin typeface="Segoe UI" pitchFamily="34" charset="0"/>
                <a:cs typeface="Segoe UI" pitchFamily="34" charset="0"/>
              </a:endParaRPr>
            </a:p>
          </p:txBody>
        </p:sp>
        <p:sp>
          <p:nvSpPr>
            <p:cNvPr id="19" name="文本框 18"/>
            <p:cNvSpPr txBox="1"/>
            <p:nvPr/>
          </p:nvSpPr>
          <p:spPr>
            <a:xfrm>
              <a:off x="7145599" y="1838622"/>
              <a:ext cx="1210588" cy="400110"/>
            </a:xfrm>
            <a:prstGeom prst="rect">
              <a:avLst/>
            </a:prstGeom>
            <a:noFill/>
          </p:spPr>
          <p:txBody>
            <a:bodyPr wrap="none" rtlCol="0">
              <a:spAutoFit/>
            </a:bodyPr>
            <a:lstStyle/>
            <a:p>
              <a:pPr algn="l"/>
              <a:r>
                <a:rPr lang="zh-CN" altLang="en-US" sz="2000" dirty="0">
                  <a:solidFill>
                    <a:schemeClr val="tx1">
                      <a:lumMod val="75000"/>
                      <a:lumOff val="25000"/>
                    </a:schemeClr>
                  </a:solidFill>
                  <a:latin typeface="Arial" pitchFamily="34" charset="0"/>
                  <a:cs typeface="Arial" pitchFamily="34" charset="0"/>
                </a:rPr>
                <a:t>助管考核</a:t>
              </a:r>
            </a:p>
          </p:txBody>
        </p:sp>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r="-4948"/>
            <a:stretch>
              <a:fillRect/>
            </a:stretch>
          </p:blipFill>
          <p:spPr>
            <a:xfrm>
              <a:off x="6539620" y="2150026"/>
              <a:ext cx="5084794" cy="344516"/>
            </a:xfrm>
            <a:prstGeom prst="rect">
              <a:avLst/>
            </a:prstGeom>
          </p:spPr>
        </p:pic>
      </p:grpSp>
      <p:grpSp>
        <p:nvGrpSpPr>
          <p:cNvPr id="24" name="组合 23"/>
          <p:cNvGrpSpPr/>
          <p:nvPr/>
        </p:nvGrpSpPr>
        <p:grpSpPr>
          <a:xfrm>
            <a:off x="0" y="4539865"/>
            <a:ext cx="5072485" cy="1110397"/>
            <a:chOff x="6552320" y="2567985"/>
            <a:chExt cx="5072485" cy="1110397"/>
          </a:xfrm>
        </p:grpSpPr>
        <p:sp>
          <p:nvSpPr>
            <p:cNvPr id="26" name="单圆角矩形 25"/>
            <p:cNvSpPr/>
            <p:nvPr/>
          </p:nvSpPr>
          <p:spPr>
            <a:xfrm>
              <a:off x="7118929" y="2567985"/>
              <a:ext cx="2228851" cy="514350"/>
            </a:xfrm>
            <a:prstGeom prst="snipRoundRect">
              <a:avLst>
                <a:gd name="adj1" fmla="val 0"/>
                <a:gd name="adj2" fmla="val 50000"/>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Segoe UI" pitchFamily="34" charset="0"/>
                  <a:ea typeface="Segoe UI" pitchFamily="34" charset="0"/>
                  <a:cs typeface="Segoe UI" pitchFamily="34" charset="0"/>
                </a:rPr>
                <a:t>PART TWO</a:t>
              </a:r>
              <a:endParaRPr lang="zh-CN" altLang="en-US" sz="2400" dirty="0">
                <a:latin typeface="Segoe UI" pitchFamily="34" charset="0"/>
                <a:cs typeface="Segoe UI" pitchFamily="34" charset="0"/>
              </a:endParaRPr>
            </a:p>
          </p:txBody>
        </p:sp>
        <p:sp>
          <p:nvSpPr>
            <p:cNvPr id="27" name="文本框 26"/>
            <p:cNvSpPr txBox="1"/>
            <p:nvPr/>
          </p:nvSpPr>
          <p:spPr>
            <a:xfrm>
              <a:off x="7145599" y="3087184"/>
              <a:ext cx="2236510" cy="400110"/>
            </a:xfrm>
            <a:prstGeom prst="rect">
              <a:avLst/>
            </a:prstGeom>
            <a:noFill/>
          </p:spPr>
          <p:txBody>
            <a:bodyPr wrap="none" rtlCol="0">
              <a:spAutoFit/>
            </a:bodyPr>
            <a:lstStyle/>
            <a:p>
              <a:r>
                <a:rPr lang="zh-CN" altLang="zh-CN" sz="2000" dirty="0">
                  <a:solidFill>
                    <a:schemeClr val="tx1">
                      <a:lumMod val="75000"/>
                      <a:lumOff val="25000"/>
                    </a:schemeClr>
                  </a:solidFill>
                  <a:latin typeface="Arial" pitchFamily="34" charset="0"/>
                  <a:cs typeface="Arial" pitchFamily="34" charset="0"/>
                </a:rPr>
                <a:t>校外勤工助学考核</a:t>
              </a: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r="-4948"/>
            <a:stretch>
              <a:fillRect/>
            </a:stretch>
          </p:blipFill>
          <p:spPr>
            <a:xfrm>
              <a:off x="6552320" y="3391511"/>
              <a:ext cx="5072485" cy="286871"/>
            </a:xfrm>
            <a:prstGeom prst="rect">
              <a:avLst/>
            </a:prstGeom>
          </p:spPr>
        </p:pic>
      </p:grpSp>
      <p:grpSp>
        <p:nvGrpSpPr>
          <p:cNvPr id="29" name="组合 28"/>
          <p:cNvGrpSpPr/>
          <p:nvPr/>
        </p:nvGrpSpPr>
        <p:grpSpPr>
          <a:xfrm>
            <a:off x="1220421" y="1680288"/>
            <a:ext cx="3150077" cy="2189851"/>
            <a:chOff x="-443313" y="4292053"/>
            <a:chExt cx="3150077" cy="2189851"/>
          </a:xfrm>
        </p:grpSpPr>
        <p:sp>
          <p:nvSpPr>
            <p:cNvPr id="30" name="任意多边形 29"/>
            <p:cNvSpPr/>
            <p:nvPr/>
          </p:nvSpPr>
          <p:spPr>
            <a:xfrm>
              <a:off x="-443313" y="4603250"/>
              <a:ext cx="3150077" cy="1260057"/>
            </a:xfrm>
            <a:custGeom>
              <a:avLst/>
              <a:gdLst>
                <a:gd name="connsiteX0" fmla="*/ 115088 w 1927180"/>
                <a:gd name="connsiteY0" fmla="*/ 0 h 1438599"/>
                <a:gd name="connsiteX1" fmla="*/ 1812092 w 1927180"/>
                <a:gd name="connsiteY1" fmla="*/ 0 h 1438599"/>
                <a:gd name="connsiteX2" fmla="*/ 1927180 w 1927180"/>
                <a:gd name="connsiteY2" fmla="*/ 115088 h 1438599"/>
                <a:gd name="connsiteX3" fmla="*/ 1927180 w 1927180"/>
                <a:gd name="connsiteY3" fmla="*/ 1438599 h 1438599"/>
                <a:gd name="connsiteX4" fmla="*/ 1927180 w 1927180"/>
                <a:gd name="connsiteY4" fmla="*/ 1438599 h 1438599"/>
                <a:gd name="connsiteX5" fmla="*/ 0 w 1927180"/>
                <a:gd name="connsiteY5" fmla="*/ 1438599 h 1438599"/>
                <a:gd name="connsiteX6" fmla="*/ 0 w 1927180"/>
                <a:gd name="connsiteY6" fmla="*/ 1438599 h 1438599"/>
                <a:gd name="connsiteX7" fmla="*/ 0 w 1927180"/>
                <a:gd name="connsiteY7" fmla="*/ 115088 h 1438599"/>
                <a:gd name="connsiteX8" fmla="*/ 115088 w 1927180"/>
                <a:gd name="connsiteY8" fmla="*/ 0 h 14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180" h="1438599">
                  <a:moveTo>
                    <a:pt x="115088" y="0"/>
                  </a:moveTo>
                  <a:lnTo>
                    <a:pt x="1812092" y="0"/>
                  </a:lnTo>
                  <a:cubicBezTo>
                    <a:pt x="1875653" y="0"/>
                    <a:pt x="1927180" y="51527"/>
                    <a:pt x="1927180" y="115088"/>
                  </a:cubicBezTo>
                  <a:lnTo>
                    <a:pt x="1927180" y="1438599"/>
                  </a:lnTo>
                  <a:lnTo>
                    <a:pt x="1927180" y="1438599"/>
                  </a:lnTo>
                  <a:lnTo>
                    <a:pt x="0" y="1438599"/>
                  </a:lnTo>
                  <a:lnTo>
                    <a:pt x="0" y="1438599"/>
                  </a:lnTo>
                  <a:lnTo>
                    <a:pt x="0" y="115088"/>
                  </a:lnTo>
                  <a:cubicBezTo>
                    <a:pt x="0" y="51527"/>
                    <a:pt x="51527" y="0"/>
                    <a:pt x="115088" y="0"/>
                  </a:cubicBezTo>
                  <a:close/>
                </a:path>
              </a:pathLst>
            </a:custGeom>
            <a:ln w="19050">
              <a:solidFill>
                <a:srgbClr val="338F7E"/>
              </a:solidFill>
            </a:ln>
          </p:spPr>
          <p:style>
            <a:lnRef idx="2">
              <a:srgbClr val="4472C4">
                <a:hueOff val="0"/>
                <a:satOff val="0"/>
                <a:lumOff val="0"/>
                <a:alphaOff val="0"/>
              </a:srgbClr>
            </a:lnRef>
            <a:fillRef idx="1">
              <a:sysClr val="window" lastClr="FFFFFF">
                <a:alpha val="90000"/>
                <a:hueOff val="0"/>
                <a:satOff val="0"/>
                <a:lumOff val="0"/>
                <a:alphaOff val="0"/>
              </a:sysClr>
            </a:fillRef>
            <a:effectRef idx="0">
              <a:sysClr val="window" lastClr="FFFFFF">
                <a:alpha val="90000"/>
                <a:hueOff val="0"/>
                <a:satOff val="0"/>
                <a:lumOff val="0"/>
                <a:alphaOff val="0"/>
              </a:sysClr>
            </a:effectRef>
            <a:fontRef idx="minor">
              <a:sysClr val="windowText" lastClr="000000">
                <a:hueOff val="0"/>
                <a:satOff val="0"/>
                <a:lumOff val="0"/>
                <a:alphaOff val="0"/>
              </a:sysClr>
            </a:fontRef>
          </p:style>
          <p:txBody>
            <a:bodyPr spcFirstLastPara="0" vert="horz" wrap="square" lIns="72000" tIns="0" rIns="72000" bIns="0" numCol="1" spcCol="1270" anchor="ctr" anchorCtr="0">
              <a:noAutofit/>
            </a:bodyPr>
            <a:lstStyle/>
            <a:p>
              <a:pPr marL="0" lvl="1" algn="ctr" defTabSz="488950">
                <a:lnSpc>
                  <a:spcPct val="130000"/>
                </a:lnSpc>
                <a:spcBef>
                  <a:spcPct val="0"/>
                </a:spcBef>
                <a:spcAft>
                  <a:spcPct val="15000"/>
                </a:spcAft>
              </a:pPr>
              <a:r>
                <a:rPr lang="zh-CN" altLang="en-US" dirty="0">
                  <a:solidFill>
                    <a:schemeClr val="tx1">
                      <a:lumMod val="75000"/>
                      <a:lumOff val="25000"/>
                    </a:schemeClr>
                  </a:solidFill>
                  <a:latin typeface="Segoe UI" pitchFamily="34" charset="0"/>
                  <a:ea typeface="微软雅黑" pitchFamily="34" charset="-122"/>
                  <a:cs typeface="Segoe UI" pitchFamily="34" charset="0"/>
                </a:rPr>
                <a:t>各用人单位根据实际情况按月对学生上岗情况进行考核</a:t>
              </a:r>
            </a:p>
          </p:txBody>
        </p:sp>
        <p:sp>
          <p:nvSpPr>
            <p:cNvPr id="31" name="任意多边形 30"/>
            <p:cNvSpPr/>
            <p:nvPr/>
          </p:nvSpPr>
          <p:spPr>
            <a:xfrm>
              <a:off x="-443313" y="5863307"/>
              <a:ext cx="3150077" cy="618597"/>
            </a:xfrm>
            <a:custGeom>
              <a:avLst/>
              <a:gdLst>
                <a:gd name="connsiteX0" fmla="*/ 0 w 1710000"/>
                <a:gd name="connsiteY0" fmla="*/ 0 h 618597"/>
                <a:gd name="connsiteX1" fmla="*/ 1710000 w 1710000"/>
                <a:gd name="connsiteY1" fmla="*/ 0 h 618597"/>
                <a:gd name="connsiteX2" fmla="*/ 1710000 w 1710000"/>
                <a:gd name="connsiteY2" fmla="*/ 515495 h 618597"/>
                <a:gd name="connsiteX3" fmla="*/ 1606898 w 1710000"/>
                <a:gd name="connsiteY3" fmla="*/ 618597 h 618597"/>
                <a:gd name="connsiteX4" fmla="*/ 103102 w 1710000"/>
                <a:gd name="connsiteY4" fmla="*/ 618597 h 618597"/>
                <a:gd name="connsiteX5" fmla="*/ 0 w 1710000"/>
                <a:gd name="connsiteY5" fmla="*/ 515495 h 61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000" h="618597">
                  <a:moveTo>
                    <a:pt x="0" y="0"/>
                  </a:moveTo>
                  <a:lnTo>
                    <a:pt x="1710000" y="0"/>
                  </a:lnTo>
                  <a:lnTo>
                    <a:pt x="1710000" y="515495"/>
                  </a:lnTo>
                  <a:cubicBezTo>
                    <a:pt x="1710000" y="572437"/>
                    <a:pt x="1663840" y="618597"/>
                    <a:pt x="1606898" y="618597"/>
                  </a:cubicBezTo>
                  <a:lnTo>
                    <a:pt x="103102" y="618597"/>
                  </a:lnTo>
                  <a:cubicBezTo>
                    <a:pt x="46160" y="618597"/>
                    <a:pt x="0" y="572437"/>
                    <a:pt x="0" y="515495"/>
                  </a:cubicBezTo>
                  <a:close/>
                </a:path>
              </a:pathLst>
            </a:custGeom>
            <a:solidFill>
              <a:srgbClr val="022360"/>
            </a:solidFill>
            <a:ln w="19050">
              <a:solidFill>
                <a:srgbClr val="338F7E"/>
              </a:solidFill>
            </a:ln>
          </p:spPr>
          <p:style>
            <a:lnRef idx="2">
              <a:srgbClr val="4472C4">
                <a:hueOff val="0"/>
                <a:satOff val="0"/>
                <a:lumOff val="0"/>
                <a:alphaOff val="0"/>
              </a:srgb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zh-CN" altLang="en-US" sz="2000" dirty="0">
                  <a:latin typeface="微软雅黑" pitchFamily="34" charset="-122"/>
                  <a:ea typeface="微软雅黑" pitchFamily="34" charset="-122"/>
                  <a:cs typeface="Times New Roman" pitchFamily="18" charset="0"/>
                </a:rPr>
                <a:t>用人单位</a:t>
              </a:r>
            </a:p>
          </p:txBody>
        </p:sp>
        <p:sp>
          <p:nvSpPr>
            <p:cNvPr id="32" name="椭圆 31"/>
            <p:cNvSpPr/>
            <p:nvPr/>
          </p:nvSpPr>
          <p:spPr>
            <a:xfrm>
              <a:off x="825725" y="4292053"/>
              <a:ext cx="612000" cy="612000"/>
            </a:xfrm>
            <a:prstGeom prst="ellipse">
              <a:avLst/>
            </a:prstGeom>
            <a:solidFill>
              <a:srgbClr val="02236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2800" b="1" dirty="0"/>
                <a:t>1</a:t>
              </a:r>
              <a:endParaRPr lang="zh-CN" altLang="en-US" sz="2800" b="1" dirty="0"/>
            </a:p>
          </p:txBody>
        </p:sp>
      </p:grpSp>
      <p:grpSp>
        <p:nvGrpSpPr>
          <p:cNvPr id="42" name="组合 41"/>
          <p:cNvGrpSpPr/>
          <p:nvPr/>
        </p:nvGrpSpPr>
        <p:grpSpPr>
          <a:xfrm>
            <a:off x="4878021" y="1680288"/>
            <a:ext cx="3150077" cy="2189851"/>
            <a:chOff x="-443313" y="4292053"/>
            <a:chExt cx="3150077" cy="2189851"/>
          </a:xfrm>
        </p:grpSpPr>
        <p:sp>
          <p:nvSpPr>
            <p:cNvPr id="44" name="任意多边形 43"/>
            <p:cNvSpPr/>
            <p:nvPr/>
          </p:nvSpPr>
          <p:spPr>
            <a:xfrm>
              <a:off x="-443313" y="4603250"/>
              <a:ext cx="3150077" cy="1260057"/>
            </a:xfrm>
            <a:custGeom>
              <a:avLst/>
              <a:gdLst>
                <a:gd name="connsiteX0" fmla="*/ 115088 w 1927180"/>
                <a:gd name="connsiteY0" fmla="*/ 0 h 1438599"/>
                <a:gd name="connsiteX1" fmla="*/ 1812092 w 1927180"/>
                <a:gd name="connsiteY1" fmla="*/ 0 h 1438599"/>
                <a:gd name="connsiteX2" fmla="*/ 1927180 w 1927180"/>
                <a:gd name="connsiteY2" fmla="*/ 115088 h 1438599"/>
                <a:gd name="connsiteX3" fmla="*/ 1927180 w 1927180"/>
                <a:gd name="connsiteY3" fmla="*/ 1438599 h 1438599"/>
                <a:gd name="connsiteX4" fmla="*/ 1927180 w 1927180"/>
                <a:gd name="connsiteY4" fmla="*/ 1438599 h 1438599"/>
                <a:gd name="connsiteX5" fmla="*/ 0 w 1927180"/>
                <a:gd name="connsiteY5" fmla="*/ 1438599 h 1438599"/>
                <a:gd name="connsiteX6" fmla="*/ 0 w 1927180"/>
                <a:gd name="connsiteY6" fmla="*/ 1438599 h 1438599"/>
                <a:gd name="connsiteX7" fmla="*/ 0 w 1927180"/>
                <a:gd name="connsiteY7" fmla="*/ 115088 h 1438599"/>
                <a:gd name="connsiteX8" fmla="*/ 115088 w 1927180"/>
                <a:gd name="connsiteY8" fmla="*/ 0 h 14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180" h="1438599">
                  <a:moveTo>
                    <a:pt x="115088" y="0"/>
                  </a:moveTo>
                  <a:lnTo>
                    <a:pt x="1812092" y="0"/>
                  </a:lnTo>
                  <a:cubicBezTo>
                    <a:pt x="1875653" y="0"/>
                    <a:pt x="1927180" y="51527"/>
                    <a:pt x="1927180" y="115088"/>
                  </a:cubicBezTo>
                  <a:lnTo>
                    <a:pt x="1927180" y="1438599"/>
                  </a:lnTo>
                  <a:lnTo>
                    <a:pt x="1927180" y="1438599"/>
                  </a:lnTo>
                  <a:lnTo>
                    <a:pt x="0" y="1438599"/>
                  </a:lnTo>
                  <a:lnTo>
                    <a:pt x="0" y="1438599"/>
                  </a:lnTo>
                  <a:lnTo>
                    <a:pt x="0" y="115088"/>
                  </a:lnTo>
                  <a:cubicBezTo>
                    <a:pt x="0" y="51527"/>
                    <a:pt x="51527" y="0"/>
                    <a:pt x="115088" y="0"/>
                  </a:cubicBezTo>
                  <a:close/>
                </a:path>
              </a:pathLst>
            </a:custGeom>
            <a:ln w="19050">
              <a:solidFill>
                <a:srgbClr val="338F7E"/>
              </a:solidFill>
            </a:ln>
          </p:spPr>
          <p:style>
            <a:lnRef idx="2">
              <a:srgbClr val="4472C4">
                <a:hueOff val="0"/>
                <a:satOff val="0"/>
                <a:lumOff val="0"/>
                <a:alphaOff val="0"/>
              </a:srgbClr>
            </a:lnRef>
            <a:fillRef idx="1">
              <a:sysClr val="window" lastClr="FFFFFF">
                <a:alpha val="90000"/>
                <a:hueOff val="0"/>
                <a:satOff val="0"/>
                <a:lumOff val="0"/>
                <a:alphaOff val="0"/>
              </a:sysClr>
            </a:fillRef>
            <a:effectRef idx="0">
              <a:sysClr val="window" lastClr="FFFFFF">
                <a:alpha val="90000"/>
                <a:hueOff val="0"/>
                <a:satOff val="0"/>
                <a:lumOff val="0"/>
                <a:alphaOff val="0"/>
              </a:sysClr>
            </a:effectRef>
            <a:fontRef idx="minor">
              <a:sysClr val="windowText" lastClr="000000">
                <a:hueOff val="0"/>
                <a:satOff val="0"/>
                <a:lumOff val="0"/>
                <a:alphaOff val="0"/>
              </a:sysClr>
            </a:fontRef>
          </p:style>
          <p:txBody>
            <a:bodyPr spcFirstLastPara="0" vert="horz" wrap="square" lIns="72000" tIns="0" rIns="72000" bIns="0" numCol="1" spcCol="1270" anchor="ctr" anchorCtr="0">
              <a:noAutofit/>
            </a:bodyPr>
            <a:lstStyle/>
            <a:p>
              <a:pPr marL="0" lvl="1" algn="ctr" defTabSz="488950">
                <a:lnSpc>
                  <a:spcPct val="130000"/>
                </a:lnSpc>
                <a:spcBef>
                  <a:spcPct val="0"/>
                </a:spcBef>
                <a:spcAft>
                  <a:spcPct val="15000"/>
                </a:spcAft>
              </a:pPr>
              <a:r>
                <a:rPr lang="zh-CN" altLang="en-US" dirty="0">
                  <a:solidFill>
                    <a:schemeClr val="tx1">
                      <a:lumMod val="75000"/>
                      <a:lumOff val="25000"/>
                    </a:schemeClr>
                  </a:solidFill>
                  <a:latin typeface="Segoe UI" pitchFamily="34" charset="0"/>
                  <a:ea typeface="微软雅黑" pitchFamily="34" charset="-122"/>
                  <a:cs typeface="Segoe UI" pitchFamily="34" charset="0"/>
                </a:rPr>
                <a:t>定期对参加勤工助学学生的上岗证考核记录情况进行检查。</a:t>
              </a:r>
            </a:p>
          </p:txBody>
        </p:sp>
        <p:sp>
          <p:nvSpPr>
            <p:cNvPr id="45" name="任意多边形 44"/>
            <p:cNvSpPr/>
            <p:nvPr/>
          </p:nvSpPr>
          <p:spPr>
            <a:xfrm>
              <a:off x="-443313" y="5863307"/>
              <a:ext cx="3150077" cy="618597"/>
            </a:xfrm>
            <a:custGeom>
              <a:avLst/>
              <a:gdLst>
                <a:gd name="connsiteX0" fmla="*/ 0 w 1710000"/>
                <a:gd name="connsiteY0" fmla="*/ 0 h 618597"/>
                <a:gd name="connsiteX1" fmla="*/ 1710000 w 1710000"/>
                <a:gd name="connsiteY1" fmla="*/ 0 h 618597"/>
                <a:gd name="connsiteX2" fmla="*/ 1710000 w 1710000"/>
                <a:gd name="connsiteY2" fmla="*/ 515495 h 618597"/>
                <a:gd name="connsiteX3" fmla="*/ 1606898 w 1710000"/>
                <a:gd name="connsiteY3" fmla="*/ 618597 h 618597"/>
                <a:gd name="connsiteX4" fmla="*/ 103102 w 1710000"/>
                <a:gd name="connsiteY4" fmla="*/ 618597 h 618597"/>
                <a:gd name="connsiteX5" fmla="*/ 0 w 1710000"/>
                <a:gd name="connsiteY5" fmla="*/ 515495 h 61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000" h="618597">
                  <a:moveTo>
                    <a:pt x="0" y="0"/>
                  </a:moveTo>
                  <a:lnTo>
                    <a:pt x="1710000" y="0"/>
                  </a:lnTo>
                  <a:lnTo>
                    <a:pt x="1710000" y="515495"/>
                  </a:lnTo>
                  <a:cubicBezTo>
                    <a:pt x="1710000" y="572437"/>
                    <a:pt x="1663840" y="618597"/>
                    <a:pt x="1606898" y="618597"/>
                  </a:cubicBezTo>
                  <a:lnTo>
                    <a:pt x="103102" y="618597"/>
                  </a:lnTo>
                  <a:cubicBezTo>
                    <a:pt x="46160" y="618597"/>
                    <a:pt x="0" y="572437"/>
                    <a:pt x="0" y="515495"/>
                  </a:cubicBezTo>
                  <a:close/>
                </a:path>
              </a:pathLst>
            </a:custGeom>
            <a:solidFill>
              <a:srgbClr val="022360"/>
            </a:solidFill>
            <a:ln w="19050">
              <a:solidFill>
                <a:srgbClr val="338F7E"/>
              </a:solidFill>
            </a:ln>
          </p:spPr>
          <p:style>
            <a:lnRef idx="2">
              <a:srgbClr val="4472C4">
                <a:hueOff val="0"/>
                <a:satOff val="0"/>
                <a:lumOff val="0"/>
                <a:alphaOff val="0"/>
              </a:srgb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spcFirstLastPara="0" vert="horz" wrap="square" lIns="0" tIns="0" rIns="0" bIns="0" numCol="1" spcCol="1270" anchor="ctr" anchorCtr="0">
              <a:noAutofit/>
            </a:bodyPr>
            <a:lstStyle/>
            <a:p>
              <a:pPr algn="ctr" defTabSz="1066800">
                <a:lnSpc>
                  <a:spcPct val="90000"/>
                </a:lnSpc>
                <a:spcBef>
                  <a:spcPct val="0"/>
                </a:spcBef>
                <a:spcAft>
                  <a:spcPct val="35000"/>
                </a:spcAft>
              </a:pPr>
              <a:r>
                <a:rPr lang="zh-CN" altLang="en-US" sz="2000" dirty="0">
                  <a:latin typeface="微软雅黑" pitchFamily="34" charset="-122"/>
                  <a:ea typeface="微软雅黑" pitchFamily="34" charset="-122"/>
                  <a:cs typeface="Times New Roman" pitchFamily="18" charset="0"/>
                </a:rPr>
                <a:t>勤工助学办公室</a:t>
              </a:r>
            </a:p>
          </p:txBody>
        </p:sp>
        <p:sp>
          <p:nvSpPr>
            <p:cNvPr id="46" name="椭圆 45"/>
            <p:cNvSpPr/>
            <p:nvPr/>
          </p:nvSpPr>
          <p:spPr>
            <a:xfrm>
              <a:off x="825725" y="4292053"/>
              <a:ext cx="612000" cy="612000"/>
            </a:xfrm>
            <a:prstGeom prst="ellipse">
              <a:avLst/>
            </a:prstGeom>
            <a:solidFill>
              <a:srgbClr val="02236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2800" b="1" dirty="0"/>
                <a:t>2</a:t>
              </a:r>
              <a:endParaRPr lang="zh-CN" altLang="en-US" sz="2800" b="1" dirty="0"/>
            </a:p>
          </p:txBody>
        </p:sp>
      </p:grpSp>
      <p:sp>
        <p:nvSpPr>
          <p:cNvPr id="3" name="矩形 2"/>
          <p:cNvSpPr/>
          <p:nvPr/>
        </p:nvSpPr>
        <p:spPr>
          <a:xfrm>
            <a:off x="1198964" y="5797322"/>
            <a:ext cx="3775393" cy="400110"/>
          </a:xfrm>
          <a:prstGeom prst="rect">
            <a:avLst/>
          </a:prstGeom>
        </p:spPr>
        <p:txBody>
          <a:bodyPr wrap="none">
            <a:spAutoFit/>
          </a:bodyPr>
          <a:lstStyle/>
          <a:p>
            <a:r>
              <a:rPr lang="zh-CN" altLang="en-US" sz="2000" dirty="0"/>
              <a:t>根据各用人单位的具体要求而定</a:t>
            </a:r>
          </a:p>
        </p:txBody>
      </p:sp>
    </p:spTree>
    <p:extLst>
      <p:ext uri="{BB962C8B-B14F-4D97-AF65-F5344CB8AC3E}">
        <p14:creationId xmlns:p14="http://schemas.microsoft.com/office/powerpoint/2010/main" val="1859122704"/>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225083"/>
            <a:ext cx="9144000" cy="718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32232" y="2433762"/>
            <a:ext cx="2182161" cy="3241425"/>
            <a:chOff x="1670228" y="2433762"/>
            <a:chExt cx="2182161" cy="3241425"/>
          </a:xfrm>
        </p:grpSpPr>
        <p:grpSp>
          <p:nvGrpSpPr>
            <p:cNvPr id="6" name="组合 5"/>
            <p:cNvGrpSpPr/>
            <p:nvPr/>
          </p:nvGrpSpPr>
          <p:grpSpPr>
            <a:xfrm>
              <a:off x="1670228" y="2433762"/>
              <a:ext cx="2182161" cy="3241425"/>
              <a:chOff x="1297043" y="2002016"/>
              <a:chExt cx="1699117" cy="3241425"/>
            </a:xfrm>
          </p:grpSpPr>
          <p:sp>
            <p:nvSpPr>
              <p:cNvPr id="62" name="矩形 4"/>
              <p:cNvSpPr/>
              <p:nvPr/>
            </p:nvSpPr>
            <p:spPr>
              <a:xfrm>
                <a:off x="1297043" y="4929008"/>
                <a:ext cx="1254425" cy="31360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1" fmla="*/ 0 w 1728192"/>
                  <a:gd name="connsiteY0-2" fmla="*/ 0 h 432048"/>
                  <a:gd name="connsiteX1-3" fmla="*/ 1728192 w 1728192"/>
                  <a:gd name="connsiteY1-4" fmla="*/ 0 h 432048"/>
                  <a:gd name="connsiteX2-5" fmla="*/ 1728192 w 1728192"/>
                  <a:gd name="connsiteY2-6" fmla="*/ 432048 h 432048"/>
                  <a:gd name="connsiteX3-7" fmla="*/ 316992 w 1728192"/>
                  <a:gd name="connsiteY3-8" fmla="*/ 419856 h 432048"/>
                  <a:gd name="connsiteX4-9" fmla="*/ 0 w 1728192"/>
                  <a:gd name="connsiteY4-10" fmla="*/ 0 h 4320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8192" h="432048">
                    <a:moveTo>
                      <a:pt x="0" y="0"/>
                    </a:moveTo>
                    <a:lnTo>
                      <a:pt x="1728192" y="0"/>
                    </a:lnTo>
                    <a:lnTo>
                      <a:pt x="1728192" y="432048"/>
                    </a:lnTo>
                    <a:lnTo>
                      <a:pt x="316992" y="419856"/>
                    </a:lnTo>
                    <a:lnTo>
                      <a:pt x="0" y="0"/>
                    </a:lnTo>
                    <a:close/>
                  </a:path>
                </a:pathLst>
              </a:custGeom>
              <a:solidFill>
                <a:srgbClr val="3FB5A7"/>
              </a:solidFill>
              <a:ln w="25400" cap="flat" cmpd="sng" algn="ctr">
                <a:noFill/>
                <a:prstDash val="solid"/>
              </a:ln>
              <a:effectLst/>
            </p:spPr>
            <p:txBody>
              <a:bodyPr rtlCol="0" anchor="ctr"/>
              <a:lstStyle/>
              <a:p>
                <a:pPr algn="ctr"/>
                <a:endParaRPr lang="zh-CN" altLang="en-US" sz="1350" kern="0">
                  <a:solidFill>
                    <a:schemeClr val="tx1">
                      <a:lumMod val="65000"/>
                      <a:lumOff val="35000"/>
                    </a:schemeClr>
                  </a:solidFill>
                  <a:latin typeface="+mn-ea"/>
                </a:endParaRPr>
              </a:p>
            </p:txBody>
          </p:sp>
          <p:sp>
            <p:nvSpPr>
              <p:cNvPr id="63" name="矩形 62"/>
              <p:cNvSpPr/>
              <p:nvPr/>
            </p:nvSpPr>
            <p:spPr>
              <a:xfrm>
                <a:off x="1297043" y="2002016"/>
                <a:ext cx="1463497" cy="2926993"/>
              </a:xfrm>
              <a:prstGeom prst="rect">
                <a:avLst/>
              </a:prstGeom>
              <a:solidFill>
                <a:srgbClr val="338F7E">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ea"/>
                </a:endParaRPr>
              </a:p>
            </p:txBody>
          </p:sp>
          <p:sp>
            <p:nvSpPr>
              <p:cNvPr id="64" name="矩形 2"/>
              <p:cNvSpPr/>
              <p:nvPr/>
            </p:nvSpPr>
            <p:spPr>
              <a:xfrm>
                <a:off x="1532663" y="4450575"/>
                <a:ext cx="1463497" cy="792866"/>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1" fmla="*/ 329184 w 2016224"/>
                  <a:gd name="connsiteY0-2" fmla="*/ 0 h 1092312"/>
                  <a:gd name="connsiteX1-3" fmla="*/ 2016224 w 2016224"/>
                  <a:gd name="connsiteY1-4" fmla="*/ 12192 h 1092312"/>
                  <a:gd name="connsiteX2-5" fmla="*/ 2016224 w 2016224"/>
                  <a:gd name="connsiteY2-6" fmla="*/ 1092312 h 1092312"/>
                  <a:gd name="connsiteX3-7" fmla="*/ 0 w 2016224"/>
                  <a:gd name="connsiteY3-8" fmla="*/ 1092312 h 1092312"/>
                  <a:gd name="connsiteX4-9" fmla="*/ 329184 w 2016224"/>
                  <a:gd name="connsiteY4-10" fmla="*/ 0 h 1092312"/>
                  <a:gd name="connsiteX0-11" fmla="*/ 560832 w 2016224"/>
                  <a:gd name="connsiteY0-12" fmla="*/ 0 h 1092312"/>
                  <a:gd name="connsiteX1-13" fmla="*/ 2016224 w 2016224"/>
                  <a:gd name="connsiteY1-14" fmla="*/ 12192 h 1092312"/>
                  <a:gd name="connsiteX2-15" fmla="*/ 2016224 w 2016224"/>
                  <a:gd name="connsiteY2-16" fmla="*/ 1092312 h 1092312"/>
                  <a:gd name="connsiteX3-17" fmla="*/ 0 w 2016224"/>
                  <a:gd name="connsiteY3-18" fmla="*/ 1092312 h 1092312"/>
                  <a:gd name="connsiteX4-19" fmla="*/ 560832 w 2016224"/>
                  <a:gd name="connsiteY4-20" fmla="*/ 0 h 1092312"/>
                  <a:gd name="connsiteX0-21" fmla="*/ 560832 w 2016224"/>
                  <a:gd name="connsiteY0-22" fmla="*/ 0 h 1092312"/>
                  <a:gd name="connsiteX1-23" fmla="*/ 2004032 w 2016224"/>
                  <a:gd name="connsiteY1-24" fmla="*/ 231648 h 1092312"/>
                  <a:gd name="connsiteX2-25" fmla="*/ 2016224 w 2016224"/>
                  <a:gd name="connsiteY2-26" fmla="*/ 1092312 h 1092312"/>
                  <a:gd name="connsiteX3-27" fmla="*/ 0 w 2016224"/>
                  <a:gd name="connsiteY3-28" fmla="*/ 1092312 h 1092312"/>
                  <a:gd name="connsiteX4-29" fmla="*/ 560832 w 2016224"/>
                  <a:gd name="connsiteY4-30" fmla="*/ 0 h 1092312"/>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2016224" h="1092312">
                    <a:moveTo>
                      <a:pt x="560832" y="0"/>
                    </a:moveTo>
                    <a:lnTo>
                      <a:pt x="2004032" y="231648"/>
                    </a:lnTo>
                    <a:lnTo>
                      <a:pt x="2016224" y="1092312"/>
                    </a:lnTo>
                    <a:lnTo>
                      <a:pt x="0" y="1092312"/>
                    </a:lnTo>
                    <a:lnTo>
                      <a:pt x="560832" y="0"/>
                    </a:lnTo>
                    <a:close/>
                  </a:path>
                </a:pathLst>
              </a:custGeom>
              <a:solidFill>
                <a:srgbClr val="38A094"/>
              </a:solidFill>
              <a:ln w="25400" cap="flat" cmpd="sng" algn="ctr">
                <a:noFill/>
                <a:prstDash val="solid"/>
              </a:ln>
              <a:effectLst/>
            </p:spPr>
            <p:txBody>
              <a:bodyPr lIns="288000" rtlCol="0" anchor="ctr"/>
              <a:lstStyle/>
              <a:p>
                <a:pPr algn="ctr">
                  <a:defRPr/>
                </a:pPr>
                <a:r>
                  <a:rPr lang="zh-CN" altLang="en-US" sz="2000" kern="0" dirty="0">
                    <a:solidFill>
                      <a:schemeClr val="bg1"/>
                    </a:solidFill>
                    <a:latin typeface="+mn-ea"/>
                    <a:cs typeface="Arial" pitchFamily="34" charset="0"/>
                  </a:rPr>
                  <a:t>院系</a:t>
                </a:r>
              </a:p>
            </p:txBody>
          </p:sp>
        </p:grpSp>
        <p:sp>
          <p:nvSpPr>
            <p:cNvPr id="11" name="文本框 10"/>
            <p:cNvSpPr txBox="1"/>
            <p:nvPr/>
          </p:nvSpPr>
          <p:spPr>
            <a:xfrm>
              <a:off x="1975813" y="2870781"/>
              <a:ext cx="1358265" cy="1920240"/>
            </a:xfrm>
            <a:prstGeom prst="rect">
              <a:avLst/>
            </a:prstGeom>
            <a:noFill/>
          </p:spPr>
          <p:txBody>
            <a:bodyPr wrap="square" rtlCol="0">
              <a:spAutoFit/>
            </a:bodyPr>
            <a:lstStyle/>
            <a:p>
              <a:r>
                <a:rPr lang="zh-CN" altLang="en-US" sz="2000" dirty="0">
                  <a:latin typeface="+mn-ea"/>
                </a:rPr>
                <a:t>各学院（系、所）须对担任助研的研究生工作进行考核</a:t>
              </a:r>
            </a:p>
          </p:txBody>
        </p:sp>
      </p:grpSp>
      <p:grpSp>
        <p:nvGrpSpPr>
          <p:cNvPr id="3" name="组合 2"/>
          <p:cNvGrpSpPr/>
          <p:nvPr/>
        </p:nvGrpSpPr>
        <p:grpSpPr>
          <a:xfrm>
            <a:off x="5053702" y="2433762"/>
            <a:ext cx="2182161" cy="3241425"/>
            <a:chOff x="5842178" y="2433762"/>
            <a:chExt cx="2182161" cy="3241425"/>
          </a:xfrm>
        </p:grpSpPr>
        <p:grpSp>
          <p:nvGrpSpPr>
            <p:cNvPr id="7" name="组合 6"/>
            <p:cNvGrpSpPr/>
            <p:nvPr/>
          </p:nvGrpSpPr>
          <p:grpSpPr>
            <a:xfrm>
              <a:off x="5842178" y="2433762"/>
              <a:ext cx="2182161" cy="3241425"/>
              <a:chOff x="1297043" y="2002016"/>
              <a:chExt cx="1699117" cy="3241425"/>
            </a:xfrm>
          </p:grpSpPr>
          <p:sp>
            <p:nvSpPr>
              <p:cNvPr id="8" name="矩形 4"/>
              <p:cNvSpPr/>
              <p:nvPr/>
            </p:nvSpPr>
            <p:spPr>
              <a:xfrm>
                <a:off x="1297043" y="4929008"/>
                <a:ext cx="1254425" cy="31360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1" fmla="*/ 0 w 1728192"/>
                  <a:gd name="connsiteY0-2" fmla="*/ 0 h 432048"/>
                  <a:gd name="connsiteX1-3" fmla="*/ 1728192 w 1728192"/>
                  <a:gd name="connsiteY1-4" fmla="*/ 0 h 432048"/>
                  <a:gd name="connsiteX2-5" fmla="*/ 1728192 w 1728192"/>
                  <a:gd name="connsiteY2-6" fmla="*/ 432048 h 432048"/>
                  <a:gd name="connsiteX3-7" fmla="*/ 316992 w 1728192"/>
                  <a:gd name="connsiteY3-8" fmla="*/ 419856 h 432048"/>
                  <a:gd name="connsiteX4-9" fmla="*/ 0 w 1728192"/>
                  <a:gd name="connsiteY4-10" fmla="*/ 0 h 4320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8192" h="432048">
                    <a:moveTo>
                      <a:pt x="0" y="0"/>
                    </a:moveTo>
                    <a:lnTo>
                      <a:pt x="1728192" y="0"/>
                    </a:lnTo>
                    <a:lnTo>
                      <a:pt x="1728192" y="432048"/>
                    </a:lnTo>
                    <a:lnTo>
                      <a:pt x="316992" y="419856"/>
                    </a:lnTo>
                    <a:lnTo>
                      <a:pt x="0" y="0"/>
                    </a:lnTo>
                    <a:close/>
                  </a:path>
                </a:pathLst>
              </a:custGeom>
              <a:solidFill>
                <a:srgbClr val="3FB5A7"/>
              </a:solidFill>
              <a:ln w="25400" cap="flat" cmpd="sng" algn="ctr">
                <a:noFill/>
                <a:prstDash val="solid"/>
              </a:ln>
              <a:effectLst/>
            </p:spPr>
            <p:txBody>
              <a:bodyPr rtlCol="0" anchor="ctr"/>
              <a:lstStyle/>
              <a:p>
                <a:pPr algn="ctr"/>
                <a:endParaRPr lang="zh-CN" altLang="en-US" sz="1350" kern="0">
                  <a:solidFill>
                    <a:schemeClr val="tx1">
                      <a:lumMod val="65000"/>
                      <a:lumOff val="35000"/>
                    </a:schemeClr>
                  </a:solidFill>
                  <a:latin typeface="+mn-ea"/>
                </a:endParaRPr>
              </a:p>
            </p:txBody>
          </p:sp>
          <p:sp>
            <p:nvSpPr>
              <p:cNvPr id="9" name="矩形 8"/>
              <p:cNvSpPr/>
              <p:nvPr/>
            </p:nvSpPr>
            <p:spPr>
              <a:xfrm>
                <a:off x="1297043" y="2002016"/>
                <a:ext cx="1463497" cy="2926993"/>
              </a:xfrm>
              <a:prstGeom prst="rect">
                <a:avLst/>
              </a:prstGeom>
              <a:solidFill>
                <a:srgbClr val="338F7E">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0" name="矩形 2"/>
              <p:cNvSpPr/>
              <p:nvPr/>
            </p:nvSpPr>
            <p:spPr>
              <a:xfrm>
                <a:off x="1532663" y="4450575"/>
                <a:ext cx="1463497" cy="792866"/>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1" fmla="*/ 329184 w 2016224"/>
                  <a:gd name="connsiteY0-2" fmla="*/ 0 h 1092312"/>
                  <a:gd name="connsiteX1-3" fmla="*/ 2016224 w 2016224"/>
                  <a:gd name="connsiteY1-4" fmla="*/ 12192 h 1092312"/>
                  <a:gd name="connsiteX2-5" fmla="*/ 2016224 w 2016224"/>
                  <a:gd name="connsiteY2-6" fmla="*/ 1092312 h 1092312"/>
                  <a:gd name="connsiteX3-7" fmla="*/ 0 w 2016224"/>
                  <a:gd name="connsiteY3-8" fmla="*/ 1092312 h 1092312"/>
                  <a:gd name="connsiteX4-9" fmla="*/ 329184 w 2016224"/>
                  <a:gd name="connsiteY4-10" fmla="*/ 0 h 1092312"/>
                  <a:gd name="connsiteX0-11" fmla="*/ 560832 w 2016224"/>
                  <a:gd name="connsiteY0-12" fmla="*/ 0 h 1092312"/>
                  <a:gd name="connsiteX1-13" fmla="*/ 2016224 w 2016224"/>
                  <a:gd name="connsiteY1-14" fmla="*/ 12192 h 1092312"/>
                  <a:gd name="connsiteX2-15" fmla="*/ 2016224 w 2016224"/>
                  <a:gd name="connsiteY2-16" fmla="*/ 1092312 h 1092312"/>
                  <a:gd name="connsiteX3-17" fmla="*/ 0 w 2016224"/>
                  <a:gd name="connsiteY3-18" fmla="*/ 1092312 h 1092312"/>
                  <a:gd name="connsiteX4-19" fmla="*/ 560832 w 2016224"/>
                  <a:gd name="connsiteY4-20" fmla="*/ 0 h 1092312"/>
                  <a:gd name="connsiteX0-21" fmla="*/ 560832 w 2016224"/>
                  <a:gd name="connsiteY0-22" fmla="*/ 0 h 1092312"/>
                  <a:gd name="connsiteX1-23" fmla="*/ 2004032 w 2016224"/>
                  <a:gd name="connsiteY1-24" fmla="*/ 231648 h 1092312"/>
                  <a:gd name="connsiteX2-25" fmla="*/ 2016224 w 2016224"/>
                  <a:gd name="connsiteY2-26" fmla="*/ 1092312 h 1092312"/>
                  <a:gd name="connsiteX3-27" fmla="*/ 0 w 2016224"/>
                  <a:gd name="connsiteY3-28" fmla="*/ 1092312 h 1092312"/>
                  <a:gd name="connsiteX4-29" fmla="*/ 560832 w 2016224"/>
                  <a:gd name="connsiteY4-30" fmla="*/ 0 h 1092312"/>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2016224" h="1092312">
                    <a:moveTo>
                      <a:pt x="560832" y="0"/>
                    </a:moveTo>
                    <a:lnTo>
                      <a:pt x="2004032" y="231648"/>
                    </a:lnTo>
                    <a:lnTo>
                      <a:pt x="2016224" y="1092312"/>
                    </a:lnTo>
                    <a:lnTo>
                      <a:pt x="0" y="1092312"/>
                    </a:lnTo>
                    <a:lnTo>
                      <a:pt x="560832" y="0"/>
                    </a:lnTo>
                    <a:close/>
                  </a:path>
                </a:pathLst>
              </a:custGeom>
              <a:solidFill>
                <a:srgbClr val="38A094"/>
              </a:solidFill>
              <a:ln w="25400" cap="flat" cmpd="sng" algn="ctr">
                <a:noFill/>
                <a:prstDash val="solid"/>
              </a:ln>
              <a:effectLst/>
            </p:spPr>
            <p:txBody>
              <a:bodyPr lIns="288000" rtlCol="0" anchor="ctr"/>
              <a:lstStyle/>
              <a:p>
                <a:pPr algn="ctr">
                  <a:defRPr/>
                </a:pPr>
                <a:r>
                  <a:rPr lang="zh-CN" altLang="en-US" sz="2000" kern="0" dirty="0">
                    <a:solidFill>
                      <a:schemeClr val="bg1"/>
                    </a:solidFill>
                    <a:latin typeface="+mn-ea"/>
                    <a:cs typeface="Arial" pitchFamily="34" charset="0"/>
                  </a:rPr>
                  <a:t>导师</a:t>
                </a:r>
              </a:p>
            </p:txBody>
          </p:sp>
        </p:grpSp>
        <p:sp>
          <p:nvSpPr>
            <p:cNvPr id="12" name="文本框 11"/>
            <p:cNvSpPr txBox="1"/>
            <p:nvPr/>
          </p:nvSpPr>
          <p:spPr>
            <a:xfrm>
              <a:off x="6248728" y="2870781"/>
              <a:ext cx="1345565" cy="1615440"/>
            </a:xfrm>
            <a:prstGeom prst="rect">
              <a:avLst/>
            </a:prstGeom>
            <a:noFill/>
          </p:spPr>
          <p:txBody>
            <a:bodyPr wrap="square" rtlCol="0">
              <a:spAutoFit/>
            </a:bodyPr>
            <a:lstStyle/>
            <a:p>
              <a:r>
                <a:rPr lang="zh-CN" altLang="en-US" sz="2000">
                  <a:latin typeface="+mn-ea"/>
                </a:rPr>
                <a:t>导师可根据对博士生的考核情况支付助研酬金</a:t>
              </a:r>
            </a:p>
          </p:txBody>
        </p:sp>
      </p:grpSp>
      <p:grpSp>
        <p:nvGrpSpPr>
          <p:cNvPr id="13" name="组合 12"/>
          <p:cNvGrpSpPr/>
          <p:nvPr/>
        </p:nvGrpSpPr>
        <p:grpSpPr>
          <a:xfrm>
            <a:off x="-73521" y="653211"/>
            <a:ext cx="5072485" cy="1156601"/>
            <a:chOff x="6539620" y="1280296"/>
            <a:chExt cx="5072485" cy="1156601"/>
          </a:xfrm>
        </p:grpSpPr>
        <p:sp>
          <p:nvSpPr>
            <p:cNvPr id="14" name="单圆角矩形 13"/>
            <p:cNvSpPr/>
            <p:nvPr/>
          </p:nvSpPr>
          <p:spPr>
            <a:xfrm>
              <a:off x="7145599" y="1280296"/>
              <a:ext cx="2228851" cy="514350"/>
            </a:xfrm>
            <a:prstGeom prst="snipRoundRect">
              <a:avLst>
                <a:gd name="adj1" fmla="val 0"/>
                <a:gd name="adj2" fmla="val 50000"/>
              </a:avLst>
            </a:prstGeom>
            <a:solidFill>
              <a:srgbClr val="338F7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2400" dirty="0">
                  <a:latin typeface="Segoe UI" pitchFamily="34" charset="0"/>
                  <a:ea typeface="Segoe UI" pitchFamily="34" charset="0"/>
                  <a:cs typeface="Segoe UI" pitchFamily="34" charset="0"/>
                </a:rPr>
                <a:t>PART THREE</a:t>
              </a:r>
              <a:endParaRPr lang="zh-CN" altLang="en-US" sz="2400" dirty="0">
                <a:latin typeface="Segoe UI" pitchFamily="34" charset="0"/>
                <a:cs typeface="Segoe UI" pitchFamily="34" charset="0"/>
              </a:endParaRPr>
            </a:p>
          </p:txBody>
        </p:sp>
        <p:sp>
          <p:nvSpPr>
            <p:cNvPr id="15" name="文本框 14"/>
            <p:cNvSpPr txBox="1"/>
            <p:nvPr/>
          </p:nvSpPr>
          <p:spPr>
            <a:xfrm>
              <a:off x="7145599" y="1838622"/>
              <a:ext cx="1210588" cy="400110"/>
            </a:xfrm>
            <a:prstGeom prst="rect">
              <a:avLst/>
            </a:prstGeom>
            <a:noFill/>
          </p:spPr>
          <p:txBody>
            <a:bodyPr wrap="none" rtlCol="0">
              <a:spAutoFit/>
            </a:bodyPr>
            <a:lstStyle/>
            <a:p>
              <a:pPr algn="l"/>
              <a:r>
                <a:rPr lang="zh-CN" altLang="en-US" sz="2000" dirty="0">
                  <a:solidFill>
                    <a:schemeClr val="tx1">
                      <a:lumMod val="75000"/>
                      <a:lumOff val="25000"/>
                    </a:schemeClr>
                  </a:solidFill>
                  <a:latin typeface="Arial" pitchFamily="34" charset="0"/>
                  <a:cs typeface="Arial" pitchFamily="34" charset="0"/>
                </a:rPr>
                <a:t>助研考核</a:t>
              </a: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r="-4948"/>
            <a:stretch>
              <a:fillRect/>
            </a:stretch>
          </p:blipFill>
          <p:spPr>
            <a:xfrm>
              <a:off x="6539620" y="2150026"/>
              <a:ext cx="5072485" cy="286871"/>
            </a:xfrm>
            <a:prstGeom prst="rect">
              <a:avLst/>
            </a:prstGeom>
          </p:spPr>
        </p:pic>
      </p:grpSp>
    </p:spTree>
    <p:extLst>
      <p:ext uri="{BB962C8B-B14F-4D97-AF65-F5344CB8AC3E}">
        <p14:creationId xmlns:p14="http://schemas.microsoft.com/office/powerpoint/2010/main" val="553694521"/>
      </p:ext>
    </p:extLst>
  </p:cSld>
  <p:clrMapOvr>
    <a:masterClrMapping/>
  </p:clrMapOvr>
  <p:transition spd="med">
    <p:wipe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225083"/>
            <a:ext cx="9144000" cy="718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575"/>
          <p:cNvSpPr/>
          <p:nvPr/>
        </p:nvSpPr>
        <p:spPr bwMode="auto">
          <a:xfrm>
            <a:off x="1175703" y="5417503"/>
            <a:ext cx="7067550" cy="409575"/>
          </a:xfrm>
          <a:custGeom>
            <a:avLst/>
            <a:gdLst>
              <a:gd name="T0" fmla="*/ 433 w 433"/>
              <a:gd name="T1" fmla="*/ 19 h 25"/>
              <a:gd name="T2" fmla="*/ 427 w 433"/>
              <a:gd name="T3" fmla="*/ 25 h 25"/>
              <a:gd name="T4" fmla="*/ 6 w 433"/>
              <a:gd name="T5" fmla="*/ 25 h 25"/>
              <a:gd name="T6" fmla="*/ 0 w 433"/>
              <a:gd name="T7" fmla="*/ 19 h 25"/>
              <a:gd name="T8" fmla="*/ 0 w 433"/>
              <a:gd name="T9" fmla="*/ 6 h 25"/>
              <a:gd name="T10" fmla="*/ 6 w 433"/>
              <a:gd name="T11" fmla="*/ 0 h 25"/>
              <a:gd name="T12" fmla="*/ 427 w 433"/>
              <a:gd name="T13" fmla="*/ 0 h 25"/>
              <a:gd name="T14" fmla="*/ 433 w 433"/>
              <a:gd name="T15" fmla="*/ 6 h 25"/>
              <a:gd name="T16" fmla="*/ 433 w 433"/>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5">
                <a:moveTo>
                  <a:pt x="433" y="19"/>
                </a:moveTo>
                <a:cubicBezTo>
                  <a:pt x="433" y="23"/>
                  <a:pt x="430" y="25"/>
                  <a:pt x="427" y="25"/>
                </a:cubicBezTo>
                <a:cubicBezTo>
                  <a:pt x="6" y="25"/>
                  <a:pt x="6" y="25"/>
                  <a:pt x="6" y="25"/>
                </a:cubicBezTo>
                <a:cubicBezTo>
                  <a:pt x="2" y="25"/>
                  <a:pt x="0" y="23"/>
                  <a:pt x="0" y="19"/>
                </a:cubicBezTo>
                <a:cubicBezTo>
                  <a:pt x="0" y="6"/>
                  <a:pt x="0" y="6"/>
                  <a:pt x="0" y="6"/>
                </a:cubicBezTo>
                <a:cubicBezTo>
                  <a:pt x="0" y="3"/>
                  <a:pt x="2" y="0"/>
                  <a:pt x="6" y="0"/>
                </a:cubicBezTo>
                <a:cubicBezTo>
                  <a:pt x="427" y="0"/>
                  <a:pt x="427" y="0"/>
                  <a:pt x="427" y="0"/>
                </a:cubicBezTo>
                <a:cubicBezTo>
                  <a:pt x="430" y="0"/>
                  <a:pt x="433" y="3"/>
                  <a:pt x="433" y="6"/>
                </a:cubicBezTo>
                <a:lnTo>
                  <a:pt x="433" y="19"/>
                </a:lnTo>
                <a:close/>
              </a:path>
            </a:pathLst>
          </a:custGeom>
          <a:solidFill>
            <a:sysClr val="window" lastClr="FFFFFF"/>
          </a:solidFill>
          <a:ln>
            <a:noFill/>
          </a:ln>
        </p:spPr>
        <p:txBody>
          <a:bodyPr vert="horz" wrap="square" lIns="91440" tIns="45720" rIns="91440" bIns="45720" numCol="1" anchor="t" anchorCtr="0" compatLnSpc="1"/>
          <a:lstStyle/>
          <a:p>
            <a:endParaRPr lang="zh-CN" altLang="en-US"/>
          </a:p>
        </p:txBody>
      </p:sp>
      <p:sp>
        <p:nvSpPr>
          <p:cNvPr id="3" name="文本框 2"/>
          <p:cNvSpPr txBox="1"/>
          <p:nvPr/>
        </p:nvSpPr>
        <p:spPr>
          <a:xfrm>
            <a:off x="3350260" y="2608655"/>
            <a:ext cx="5512385" cy="646331"/>
          </a:xfrm>
          <a:prstGeom prst="rect">
            <a:avLst/>
          </a:prstGeom>
          <a:noFill/>
        </p:spPr>
        <p:txBody>
          <a:bodyPr wrap="square" rtlCol="0">
            <a:spAutoFit/>
          </a:bodyPr>
          <a:lstStyle/>
          <a:p>
            <a:r>
              <a:rPr lang="zh-CN" altLang="en-US" dirty="0"/>
              <a:t>研究生助教的管理和考核，实行谁使用谁负责的原则，由主讲教师和使用单位给出考核评定意见 </a:t>
            </a:r>
          </a:p>
        </p:txBody>
      </p:sp>
      <p:grpSp>
        <p:nvGrpSpPr>
          <p:cNvPr id="7" name="组合 6"/>
          <p:cNvGrpSpPr/>
          <p:nvPr/>
        </p:nvGrpSpPr>
        <p:grpSpPr>
          <a:xfrm>
            <a:off x="0" y="650058"/>
            <a:ext cx="5072485" cy="1110397"/>
            <a:chOff x="6552320" y="2567985"/>
            <a:chExt cx="5072485" cy="1110397"/>
          </a:xfrm>
        </p:grpSpPr>
        <p:sp>
          <p:nvSpPr>
            <p:cNvPr id="8" name="单圆角矩形 7"/>
            <p:cNvSpPr/>
            <p:nvPr/>
          </p:nvSpPr>
          <p:spPr>
            <a:xfrm>
              <a:off x="7118929" y="2567985"/>
              <a:ext cx="2228851" cy="514350"/>
            </a:xfrm>
            <a:prstGeom prst="snipRoundRect">
              <a:avLst>
                <a:gd name="adj1" fmla="val 0"/>
                <a:gd name="adj2" fmla="val 50000"/>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Segoe UI" pitchFamily="34" charset="0"/>
                  <a:ea typeface="Segoe UI" pitchFamily="34" charset="0"/>
                  <a:cs typeface="Segoe UI" pitchFamily="34" charset="0"/>
                </a:rPr>
                <a:t>PART FOUR</a:t>
              </a:r>
              <a:endParaRPr lang="zh-CN" altLang="en-US" sz="2400" dirty="0">
                <a:latin typeface="Segoe UI" pitchFamily="34" charset="0"/>
                <a:cs typeface="Segoe UI" pitchFamily="34" charset="0"/>
              </a:endParaRPr>
            </a:p>
          </p:txBody>
        </p:sp>
        <p:sp>
          <p:nvSpPr>
            <p:cNvPr id="9" name="文本框 8"/>
            <p:cNvSpPr txBox="1"/>
            <p:nvPr/>
          </p:nvSpPr>
          <p:spPr>
            <a:xfrm>
              <a:off x="7145599" y="3087184"/>
              <a:ext cx="1210588" cy="400110"/>
            </a:xfrm>
            <a:prstGeom prst="rect">
              <a:avLst/>
            </a:prstGeom>
            <a:noFill/>
          </p:spPr>
          <p:txBody>
            <a:bodyPr wrap="none" rtlCol="0">
              <a:spAutoFit/>
            </a:bodyPr>
            <a:lstStyle/>
            <a:p>
              <a:r>
                <a:rPr lang="zh-CN" altLang="zh-CN" sz="2000" dirty="0">
                  <a:solidFill>
                    <a:schemeClr val="tx1">
                      <a:lumMod val="75000"/>
                      <a:lumOff val="25000"/>
                    </a:schemeClr>
                  </a:solidFill>
                  <a:latin typeface="Arial" pitchFamily="34" charset="0"/>
                  <a:cs typeface="Arial" pitchFamily="34" charset="0"/>
                </a:rPr>
                <a:t>助</a:t>
              </a:r>
              <a:r>
                <a:rPr lang="zh-CN" altLang="en-US" sz="2000" dirty="0">
                  <a:solidFill>
                    <a:schemeClr val="tx1">
                      <a:lumMod val="75000"/>
                      <a:lumOff val="25000"/>
                    </a:schemeClr>
                  </a:solidFill>
                  <a:latin typeface="Arial" pitchFamily="34" charset="0"/>
                  <a:cs typeface="Arial" pitchFamily="34" charset="0"/>
                </a:rPr>
                <a:t>教</a:t>
              </a:r>
              <a:r>
                <a:rPr lang="zh-CN" altLang="zh-CN" sz="2000" dirty="0">
                  <a:solidFill>
                    <a:schemeClr val="tx1">
                      <a:lumMod val="75000"/>
                      <a:lumOff val="25000"/>
                    </a:schemeClr>
                  </a:solidFill>
                  <a:latin typeface="Arial" pitchFamily="34" charset="0"/>
                  <a:cs typeface="Arial" pitchFamily="34" charset="0"/>
                </a:rPr>
                <a:t>考核</a:t>
              </a:r>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r="-4948"/>
            <a:stretch>
              <a:fillRect/>
            </a:stretch>
          </p:blipFill>
          <p:spPr>
            <a:xfrm>
              <a:off x="6552320" y="3391511"/>
              <a:ext cx="5072485" cy="286871"/>
            </a:xfrm>
            <a:prstGeom prst="rect">
              <a:avLst/>
            </a:prstGeom>
          </p:spPr>
        </p:pic>
      </p:grpSp>
      <p:sp>
        <p:nvSpPr>
          <p:cNvPr id="6" name="矩形 5"/>
          <p:cNvSpPr/>
          <p:nvPr/>
        </p:nvSpPr>
        <p:spPr>
          <a:xfrm>
            <a:off x="603567" y="2599001"/>
            <a:ext cx="2679065" cy="665638"/>
          </a:xfrm>
          <a:prstGeom prst="rect">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谁使用谁负责</a:t>
            </a:r>
          </a:p>
        </p:txBody>
      </p:sp>
      <p:sp>
        <p:nvSpPr>
          <p:cNvPr id="13" name="矩形 12"/>
          <p:cNvSpPr/>
          <p:nvPr/>
        </p:nvSpPr>
        <p:spPr>
          <a:xfrm>
            <a:off x="1943099" y="3437664"/>
            <a:ext cx="1339532" cy="527294"/>
          </a:xfrm>
          <a:prstGeom prst="rect">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优秀</a:t>
            </a:r>
          </a:p>
        </p:txBody>
      </p:sp>
      <p:sp>
        <p:nvSpPr>
          <p:cNvPr id="14" name="矩形 13"/>
          <p:cNvSpPr/>
          <p:nvPr/>
        </p:nvSpPr>
        <p:spPr>
          <a:xfrm>
            <a:off x="1943099" y="4175540"/>
            <a:ext cx="1339532" cy="527294"/>
          </a:xfrm>
          <a:prstGeom prst="rect">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合格</a:t>
            </a:r>
          </a:p>
        </p:txBody>
      </p:sp>
      <p:sp>
        <p:nvSpPr>
          <p:cNvPr id="15" name="矩形 14"/>
          <p:cNvSpPr/>
          <p:nvPr/>
        </p:nvSpPr>
        <p:spPr>
          <a:xfrm>
            <a:off x="1939812" y="4904721"/>
            <a:ext cx="1339532" cy="527294"/>
          </a:xfrm>
          <a:prstGeom prst="rect">
            <a:avLst/>
          </a:prstGeom>
          <a:solidFill>
            <a:srgbClr val="2F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rPr>
              <a:t>不合格</a:t>
            </a:r>
          </a:p>
        </p:txBody>
      </p:sp>
      <p:sp>
        <p:nvSpPr>
          <p:cNvPr id="16" name="矩形 15"/>
          <p:cNvSpPr/>
          <p:nvPr/>
        </p:nvSpPr>
        <p:spPr>
          <a:xfrm>
            <a:off x="3350260" y="3516645"/>
            <a:ext cx="3474028" cy="369332"/>
          </a:xfrm>
          <a:prstGeom prst="rect">
            <a:avLst/>
          </a:prstGeom>
        </p:spPr>
        <p:txBody>
          <a:bodyPr wrap="none">
            <a:spAutoFit/>
          </a:bodyPr>
          <a:lstStyle/>
          <a:p>
            <a:r>
              <a:rPr lang="zh-CN" altLang="zh-CN" dirty="0"/>
              <a:t>可领取预定酬金的</a:t>
            </a:r>
            <a:r>
              <a:rPr lang="en-US" altLang="zh-CN" dirty="0"/>
              <a:t>105</a:t>
            </a:r>
            <a:r>
              <a:rPr lang="zh-CN" altLang="zh-CN" dirty="0"/>
              <a:t>％～</a:t>
            </a:r>
            <a:r>
              <a:rPr lang="en-US" altLang="zh-CN" dirty="0"/>
              <a:t>120</a:t>
            </a:r>
            <a:r>
              <a:rPr lang="zh-CN" altLang="zh-CN" dirty="0"/>
              <a:t>％</a:t>
            </a:r>
            <a:endParaRPr lang="zh-CN" altLang="en-US" dirty="0"/>
          </a:p>
        </p:txBody>
      </p:sp>
      <p:sp>
        <p:nvSpPr>
          <p:cNvPr id="18" name="矩形 17"/>
          <p:cNvSpPr/>
          <p:nvPr/>
        </p:nvSpPr>
        <p:spPr>
          <a:xfrm>
            <a:off x="3350260" y="4254521"/>
            <a:ext cx="2492990" cy="369332"/>
          </a:xfrm>
          <a:prstGeom prst="rect">
            <a:avLst/>
          </a:prstGeom>
        </p:spPr>
        <p:txBody>
          <a:bodyPr wrap="none">
            <a:spAutoFit/>
          </a:bodyPr>
          <a:lstStyle/>
          <a:p>
            <a:r>
              <a:rPr lang="zh-CN" altLang="en-US" dirty="0"/>
              <a:t>可领取预定的全部酬金</a:t>
            </a:r>
          </a:p>
        </p:txBody>
      </p:sp>
      <p:sp>
        <p:nvSpPr>
          <p:cNvPr id="20" name="矩形 19"/>
          <p:cNvSpPr/>
          <p:nvPr/>
        </p:nvSpPr>
        <p:spPr>
          <a:xfrm>
            <a:off x="3350260" y="4983702"/>
            <a:ext cx="2492990" cy="369332"/>
          </a:xfrm>
          <a:prstGeom prst="rect">
            <a:avLst/>
          </a:prstGeom>
        </p:spPr>
        <p:txBody>
          <a:bodyPr wrap="none">
            <a:spAutoFit/>
          </a:bodyPr>
          <a:lstStyle/>
          <a:p>
            <a:r>
              <a:rPr lang="zh-CN" altLang="en-US" dirty="0"/>
              <a:t>应酌情少发或不发酬金</a:t>
            </a:r>
          </a:p>
        </p:txBody>
      </p:sp>
      <p:cxnSp>
        <p:nvCxnSpPr>
          <p:cNvPr id="22" name="直接连接符 21"/>
          <p:cNvCxnSpPr/>
          <p:nvPr/>
        </p:nvCxnSpPr>
        <p:spPr>
          <a:xfrm>
            <a:off x="1038722" y="3258777"/>
            <a:ext cx="0" cy="1909591"/>
          </a:xfrm>
          <a:prstGeom prst="line">
            <a:avLst/>
          </a:prstGeom>
          <a:ln w="38100">
            <a:solidFill>
              <a:srgbClr val="2F4D57"/>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3" idx="1"/>
          </p:cNvCxnSpPr>
          <p:nvPr/>
        </p:nvCxnSpPr>
        <p:spPr>
          <a:xfrm flipV="1">
            <a:off x="1037079" y="3701311"/>
            <a:ext cx="906020" cy="8696"/>
          </a:xfrm>
          <a:prstGeom prst="line">
            <a:avLst/>
          </a:prstGeom>
          <a:ln w="38100">
            <a:solidFill>
              <a:srgbClr val="2F4D57"/>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4" idx="1"/>
          </p:cNvCxnSpPr>
          <p:nvPr/>
        </p:nvCxnSpPr>
        <p:spPr>
          <a:xfrm flipH="1">
            <a:off x="1038723" y="4439187"/>
            <a:ext cx="904376" cy="0"/>
          </a:xfrm>
          <a:prstGeom prst="line">
            <a:avLst/>
          </a:prstGeom>
          <a:ln w="38100">
            <a:solidFill>
              <a:srgbClr val="2F4D57"/>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5" idx="1"/>
          </p:cNvCxnSpPr>
          <p:nvPr/>
        </p:nvCxnSpPr>
        <p:spPr>
          <a:xfrm flipH="1" flipV="1">
            <a:off x="1038722" y="5168140"/>
            <a:ext cx="901090" cy="228"/>
          </a:xfrm>
          <a:prstGeom prst="line">
            <a:avLst/>
          </a:prstGeom>
          <a:ln w="38100">
            <a:solidFill>
              <a:srgbClr val="2F4D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892125"/>
      </p:ext>
    </p:extLst>
  </p:cSld>
  <p:clrMapOvr>
    <a:masterClrMapping/>
  </p:clrMapOvr>
  <p:transition spd="med">
    <p:wipe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p:cNvPicPr>
          <p:nvPr/>
        </p:nvPicPr>
        <p:blipFill rotWithShape="1">
          <a:blip r:embed="rId2">
            <a:duotone>
              <a:prstClr val="black"/>
              <a:srgbClr val="00B050">
                <a:tint val="45000"/>
                <a:satMod val="400000"/>
              </a:srgbClr>
            </a:duotone>
            <a:extLst>
              <a:ext uri="{BEBA8EAE-BF5A-486C-A8C5-ECC9F3942E4B}">
                <a14:imgProps xmlns:a14="http://schemas.microsoft.com/office/drawing/2010/main">
                  <a14:imgLayer r:embed="rId3">
                    <a14:imgEffect>
                      <a14:brightnessContrast bright="-20000" contrast="-40000"/>
                    </a14:imgEffect>
                  </a14:imgLayer>
                </a14:imgProps>
              </a:ext>
            </a:extLst>
          </a:blip>
          <a:srcRect l="11875" t="12064" r="11875"/>
          <a:stretch/>
        </p:blipFill>
        <p:spPr>
          <a:xfrm rot="10800000">
            <a:off x="1944000" y="2169000"/>
            <a:ext cx="7200000" cy="2520000"/>
          </a:xfrm>
          <a:prstGeom prst="rect">
            <a:avLst/>
          </a:prstGeom>
        </p:spPr>
      </p:pic>
      <p:sp>
        <p:nvSpPr>
          <p:cNvPr id="12" name="文本框 11"/>
          <p:cNvSpPr txBox="1"/>
          <p:nvPr/>
        </p:nvSpPr>
        <p:spPr>
          <a:xfrm>
            <a:off x="2745859" y="2506613"/>
            <a:ext cx="1826141" cy="584775"/>
          </a:xfrm>
          <a:prstGeom prst="rect">
            <a:avLst/>
          </a:prstGeom>
          <a:noFill/>
        </p:spPr>
        <p:txBody>
          <a:bodyPr wrap="none" rtlCol="0">
            <a:spAutoFit/>
          </a:bodyPr>
          <a:lstStyle/>
          <a:p>
            <a:r>
              <a:rPr lang="zh-CN" altLang="en-US" sz="3200" dirty="0">
                <a:solidFill>
                  <a:schemeClr val="bg1"/>
                </a:solidFill>
              </a:rPr>
              <a:t>第五部分</a:t>
            </a:r>
          </a:p>
        </p:txBody>
      </p:sp>
      <p:sp>
        <p:nvSpPr>
          <p:cNvPr id="13" name="文本框 12"/>
          <p:cNvSpPr txBox="1"/>
          <p:nvPr/>
        </p:nvSpPr>
        <p:spPr>
          <a:xfrm>
            <a:off x="1944000" y="3429000"/>
            <a:ext cx="7200000" cy="769441"/>
          </a:xfrm>
          <a:prstGeom prst="rect">
            <a:avLst/>
          </a:prstGeom>
          <a:noFill/>
        </p:spPr>
        <p:txBody>
          <a:bodyPr wrap="square" rtlCol="0">
            <a:spAutoFit/>
          </a:bodyPr>
          <a:lstStyle/>
          <a:p>
            <a:pPr algn="ctr"/>
            <a:r>
              <a:rPr kumimoji="1" lang="zh-CN" altLang="en-US" sz="4400" dirty="0">
                <a:solidFill>
                  <a:schemeClr val="bg1"/>
                </a:solidFill>
              </a:rPr>
              <a:t>培训制度</a:t>
            </a:r>
          </a:p>
        </p:txBody>
      </p:sp>
    </p:spTree>
    <p:extLst>
      <p:ext uri="{BB962C8B-B14F-4D97-AF65-F5344CB8AC3E}">
        <p14:creationId xmlns:p14="http://schemas.microsoft.com/office/powerpoint/2010/main" val="39637701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2448" y="205249"/>
            <a:ext cx="2339102" cy="523220"/>
          </a:xfrm>
          <a:prstGeom prst="rect">
            <a:avLst/>
          </a:prstGeom>
          <a:noFill/>
        </p:spPr>
        <p:txBody>
          <a:bodyPr wrap="none" rtlCol="0">
            <a:spAutoFit/>
          </a:bodyPr>
          <a:lstStyle/>
          <a:p>
            <a:r>
              <a:rPr lang="zh-CN" altLang="en-US" sz="2800" dirty="0">
                <a:solidFill>
                  <a:schemeClr val="bg1"/>
                </a:solidFill>
              </a:rPr>
              <a:t>基础上岗培训</a:t>
            </a:r>
          </a:p>
        </p:txBody>
      </p:sp>
      <p:sp>
        <p:nvSpPr>
          <p:cNvPr id="3" name="TextBox 2"/>
          <p:cNvSpPr txBox="1"/>
          <p:nvPr/>
        </p:nvSpPr>
        <p:spPr>
          <a:xfrm>
            <a:off x="634620" y="1562811"/>
            <a:ext cx="7874758" cy="1200329"/>
          </a:xfrm>
          <a:prstGeom prst="rect">
            <a:avLst/>
          </a:prstGeom>
          <a:noFill/>
        </p:spPr>
        <p:txBody>
          <a:bodyPr wrap="square" rtlCol="0">
            <a:spAutoFit/>
          </a:bodyPr>
          <a:lstStyle/>
          <a:p>
            <a:r>
              <a:rPr lang="zh-CN" altLang="en-US" dirty="0"/>
              <a:t>        各设岗单位在受聘</a:t>
            </a:r>
            <a:r>
              <a:rPr lang="en-US" dirty="0"/>
              <a:t>“</a:t>
            </a:r>
            <a:r>
              <a:rPr lang="zh-CN" altLang="en-US" dirty="0"/>
              <a:t>三助</a:t>
            </a:r>
            <a:r>
              <a:rPr lang="en-US" dirty="0"/>
              <a:t>”</a:t>
            </a:r>
            <a:r>
              <a:rPr lang="zh-CN" altLang="en-US" dirty="0"/>
              <a:t>研究生上岗前组织对其进行岗前教育和培训，使研究生了解岗位职责，了解教学规律与管理要求，保证工作水平和工作效率。</a:t>
            </a:r>
          </a:p>
          <a:p>
            <a:endParaRPr lang="zh-CN" altLang="en-US" dirty="0"/>
          </a:p>
        </p:txBody>
      </p:sp>
      <p:sp>
        <p:nvSpPr>
          <p:cNvPr id="4" name="文本框 3"/>
          <p:cNvSpPr txBox="1"/>
          <p:nvPr/>
        </p:nvSpPr>
        <p:spPr>
          <a:xfrm>
            <a:off x="1155679" y="2708275"/>
            <a:ext cx="3416320" cy="369332"/>
          </a:xfrm>
          <a:prstGeom prst="rect">
            <a:avLst/>
          </a:prstGeom>
          <a:noFill/>
        </p:spPr>
        <p:txBody>
          <a:bodyPr wrap="none" rtlCol="0">
            <a:spAutoFit/>
          </a:bodyPr>
          <a:lstStyle/>
          <a:p>
            <a:r>
              <a:rPr lang="zh-CN" altLang="en-US" dirty="0"/>
              <a:t>实践证明，基础上岗式成效明显</a:t>
            </a:r>
          </a:p>
        </p:txBody>
      </p:sp>
      <p:graphicFrame>
        <p:nvGraphicFramePr>
          <p:cNvPr id="5" name="图表 4"/>
          <p:cNvGraphicFramePr/>
          <p:nvPr>
            <p:extLst>
              <p:ext uri="{D42A27DB-BD31-4B8C-83A1-F6EECF244321}">
                <p14:modId xmlns:p14="http://schemas.microsoft.com/office/powerpoint/2010/main" val="3376161999"/>
              </p:ext>
            </p:extLst>
          </p:nvPr>
        </p:nvGraphicFramePr>
        <p:xfrm>
          <a:off x="1266091" y="3077607"/>
          <a:ext cx="7877907" cy="32985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699504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561" y="272901"/>
            <a:ext cx="2646878" cy="584775"/>
          </a:xfrm>
          <a:prstGeom prst="rect">
            <a:avLst/>
          </a:prstGeom>
          <a:noFill/>
        </p:spPr>
        <p:txBody>
          <a:bodyPr wrap="none" rtlCol="0">
            <a:spAutoFit/>
          </a:bodyPr>
          <a:lstStyle/>
          <a:p>
            <a:pPr algn="ctr"/>
            <a:r>
              <a:rPr lang="zh-CN" altLang="en-US" sz="3200" dirty="0">
                <a:solidFill>
                  <a:schemeClr val="bg1"/>
                </a:solidFill>
              </a:rPr>
              <a:t>技能提升培训</a:t>
            </a:r>
          </a:p>
        </p:txBody>
      </p:sp>
      <p:sp>
        <p:nvSpPr>
          <p:cNvPr id="3" name="剪去单角的矩形 2"/>
          <p:cNvSpPr/>
          <p:nvPr/>
        </p:nvSpPr>
        <p:spPr>
          <a:xfrm>
            <a:off x="1175656" y="1419687"/>
            <a:ext cx="2090058" cy="654058"/>
          </a:xfrm>
          <a:prstGeom prst="snip1Rect">
            <a:avLst/>
          </a:prstGeom>
          <a:solidFill>
            <a:srgbClr val="627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主办单位</a:t>
            </a:r>
          </a:p>
        </p:txBody>
      </p:sp>
      <p:sp>
        <p:nvSpPr>
          <p:cNvPr id="4" name="剪去单角的矩形 3"/>
          <p:cNvSpPr/>
          <p:nvPr/>
        </p:nvSpPr>
        <p:spPr>
          <a:xfrm>
            <a:off x="1175656" y="2378505"/>
            <a:ext cx="2090058" cy="654058"/>
          </a:xfrm>
          <a:prstGeom prst="snip1Rect">
            <a:avLst/>
          </a:prstGeom>
          <a:solidFill>
            <a:srgbClr val="5C7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课程组成</a:t>
            </a:r>
          </a:p>
        </p:txBody>
      </p:sp>
      <p:sp>
        <p:nvSpPr>
          <p:cNvPr id="5" name="剪去单角的矩形 4"/>
          <p:cNvSpPr/>
          <p:nvPr/>
        </p:nvSpPr>
        <p:spPr>
          <a:xfrm>
            <a:off x="1175656" y="3337324"/>
            <a:ext cx="2090058" cy="654058"/>
          </a:xfrm>
          <a:prstGeom prst="snip1Rect">
            <a:avLst/>
          </a:prstGeom>
          <a:solidFill>
            <a:srgbClr val="546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课程关键词</a:t>
            </a:r>
          </a:p>
        </p:txBody>
      </p:sp>
      <p:sp>
        <p:nvSpPr>
          <p:cNvPr id="6" name="剪去单角的矩形 5"/>
          <p:cNvSpPr/>
          <p:nvPr/>
        </p:nvSpPr>
        <p:spPr>
          <a:xfrm>
            <a:off x="1175656" y="4296143"/>
            <a:ext cx="2090058" cy="654058"/>
          </a:xfrm>
          <a:prstGeom prst="snip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课程开放对象</a:t>
            </a:r>
          </a:p>
        </p:txBody>
      </p:sp>
      <p:sp>
        <p:nvSpPr>
          <p:cNvPr id="7" name="剪去单角的矩形 6"/>
          <p:cNvSpPr/>
          <p:nvPr/>
        </p:nvSpPr>
        <p:spPr>
          <a:xfrm>
            <a:off x="1175656" y="5254961"/>
            <a:ext cx="2090058" cy="654058"/>
          </a:xfrm>
          <a:prstGeom prst="snip1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课程目的</a:t>
            </a:r>
          </a:p>
        </p:txBody>
      </p:sp>
      <p:sp>
        <p:nvSpPr>
          <p:cNvPr id="8" name="矩形 7"/>
          <p:cNvSpPr/>
          <p:nvPr/>
        </p:nvSpPr>
        <p:spPr>
          <a:xfrm>
            <a:off x="3387971" y="1562050"/>
            <a:ext cx="4897899" cy="369332"/>
          </a:xfrm>
          <a:prstGeom prst="rect">
            <a:avLst/>
          </a:prstGeom>
        </p:spPr>
        <p:txBody>
          <a:bodyPr wrap="square">
            <a:spAutoFit/>
          </a:bodyPr>
          <a:lstStyle/>
          <a:p>
            <a:r>
              <a:rPr lang="zh-CN" altLang="en-US" dirty="0"/>
              <a:t>上海交通大学勤工助学办公室</a:t>
            </a:r>
            <a:endParaRPr lang="en-US" altLang="zh-CN" dirty="0"/>
          </a:p>
        </p:txBody>
      </p:sp>
      <p:sp>
        <p:nvSpPr>
          <p:cNvPr id="9" name="矩形 8"/>
          <p:cNvSpPr/>
          <p:nvPr/>
        </p:nvSpPr>
        <p:spPr>
          <a:xfrm>
            <a:off x="3387970" y="2520868"/>
            <a:ext cx="4897900" cy="369332"/>
          </a:xfrm>
          <a:prstGeom prst="rect">
            <a:avLst/>
          </a:prstGeom>
        </p:spPr>
        <p:txBody>
          <a:bodyPr wrap="square">
            <a:spAutoFit/>
          </a:bodyPr>
          <a:lstStyle/>
          <a:p>
            <a:r>
              <a:rPr lang="zh-CN" altLang="en-US" dirty="0"/>
              <a:t>三次必修课程和五次选修课程</a:t>
            </a:r>
            <a:endParaRPr lang="en-US" altLang="zh-CN" dirty="0"/>
          </a:p>
        </p:txBody>
      </p:sp>
      <p:sp>
        <p:nvSpPr>
          <p:cNvPr id="10" name="矩形 9"/>
          <p:cNvSpPr/>
          <p:nvPr/>
        </p:nvSpPr>
        <p:spPr>
          <a:xfrm>
            <a:off x="3387969" y="3484242"/>
            <a:ext cx="4897901" cy="369332"/>
          </a:xfrm>
          <a:prstGeom prst="rect">
            <a:avLst/>
          </a:prstGeom>
        </p:spPr>
        <p:txBody>
          <a:bodyPr wrap="square">
            <a:spAutoFit/>
          </a:bodyPr>
          <a:lstStyle/>
          <a:p>
            <a:r>
              <a:rPr lang="zh-CN" altLang="en-US" dirty="0"/>
              <a:t>助管基本素养、职场能力培养、专业技能训练</a:t>
            </a:r>
            <a:endParaRPr lang="en-US" altLang="zh-CN" dirty="0"/>
          </a:p>
        </p:txBody>
      </p:sp>
      <p:sp>
        <p:nvSpPr>
          <p:cNvPr id="11" name="矩形 10"/>
          <p:cNvSpPr/>
          <p:nvPr/>
        </p:nvSpPr>
        <p:spPr>
          <a:xfrm>
            <a:off x="3433778" y="4451845"/>
            <a:ext cx="4852091" cy="369332"/>
          </a:xfrm>
          <a:prstGeom prst="rect">
            <a:avLst/>
          </a:prstGeom>
        </p:spPr>
        <p:txBody>
          <a:bodyPr wrap="square">
            <a:spAutoFit/>
          </a:bodyPr>
          <a:lstStyle/>
          <a:p>
            <a:r>
              <a:rPr lang="zh-CN" altLang="en-US" dirty="0"/>
              <a:t>勤助岗位上的本科生、研究生助管</a:t>
            </a:r>
            <a:endParaRPr lang="en-US" altLang="zh-CN" dirty="0"/>
          </a:p>
        </p:txBody>
      </p:sp>
      <p:sp>
        <p:nvSpPr>
          <p:cNvPr id="12" name="矩形 11"/>
          <p:cNvSpPr/>
          <p:nvPr/>
        </p:nvSpPr>
        <p:spPr>
          <a:xfrm>
            <a:off x="3387971" y="5258825"/>
            <a:ext cx="4897897" cy="646331"/>
          </a:xfrm>
          <a:prstGeom prst="rect">
            <a:avLst/>
          </a:prstGeom>
        </p:spPr>
        <p:txBody>
          <a:bodyPr wrap="square">
            <a:spAutoFit/>
          </a:bodyPr>
          <a:lstStyle/>
          <a:p>
            <a:r>
              <a:rPr lang="zh-CN" altLang="en-US" dirty="0"/>
              <a:t>帮助学生发现最适合自己的助管工作、了解助管工作细节，养成良好的职业素养。</a:t>
            </a:r>
          </a:p>
        </p:txBody>
      </p:sp>
      <p:cxnSp>
        <p:nvCxnSpPr>
          <p:cNvPr id="14" name="直接连接符 13"/>
          <p:cNvCxnSpPr/>
          <p:nvPr/>
        </p:nvCxnSpPr>
        <p:spPr>
          <a:xfrm>
            <a:off x="3251200" y="2052337"/>
            <a:ext cx="4908062" cy="0"/>
          </a:xfrm>
          <a:prstGeom prst="line">
            <a:avLst/>
          </a:prstGeom>
          <a:ln w="38100">
            <a:solidFill>
              <a:srgbClr val="627A48"/>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51200" y="3010190"/>
            <a:ext cx="4908062" cy="0"/>
          </a:xfrm>
          <a:prstGeom prst="line">
            <a:avLst/>
          </a:prstGeom>
          <a:ln w="38100">
            <a:solidFill>
              <a:srgbClr val="5C7243"/>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51200" y="3968043"/>
            <a:ext cx="4908062" cy="0"/>
          </a:xfrm>
          <a:prstGeom prst="line">
            <a:avLst/>
          </a:prstGeom>
          <a:ln w="38100">
            <a:solidFill>
              <a:srgbClr val="54693E"/>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51200" y="4925896"/>
            <a:ext cx="4908062" cy="0"/>
          </a:xfrm>
          <a:prstGeom prst="line">
            <a:avLst/>
          </a:prstGeom>
          <a:ln w="38100">
            <a:solidFill>
              <a:srgbClr val="455B3B"/>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251200" y="5883748"/>
            <a:ext cx="4908062" cy="0"/>
          </a:xfrm>
          <a:prstGeom prst="line">
            <a:avLst/>
          </a:prstGeom>
          <a:ln w="38100">
            <a:solidFill>
              <a:srgbClr val="232E1D"/>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60452"/>
      </p:ext>
    </p:extLst>
  </p:cSld>
  <p:clrMapOvr>
    <a:masterClrMapping/>
  </p:clrMapOvr>
  <p:transition spd="slow">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101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 name="Table 3"/>
          <p:cNvGraphicFramePr>
            <a:graphicFrameLocks noGrp="1"/>
          </p:cNvGraphicFramePr>
          <p:nvPr>
            <p:extLst>
              <p:ext uri="{D42A27DB-BD31-4B8C-83A1-F6EECF244321}">
                <p14:modId xmlns:p14="http://schemas.microsoft.com/office/powerpoint/2010/main" val="1217338484"/>
              </p:ext>
            </p:extLst>
          </p:nvPr>
        </p:nvGraphicFramePr>
        <p:xfrm>
          <a:off x="0" y="6"/>
          <a:ext cx="9144001" cy="6857993"/>
        </p:xfrm>
        <a:graphic>
          <a:graphicData uri="http://schemas.openxmlformats.org/drawingml/2006/table">
            <a:tbl>
              <a:tblPr firstRow="1">
                <a:tableStyleId>{10A1B5D5-9B99-4C35-A422-299274C87663}</a:tableStyleId>
              </a:tblPr>
              <a:tblGrid>
                <a:gridCol w="1669726">
                  <a:extLst>
                    <a:ext uri="{9D8B030D-6E8A-4147-A177-3AD203B41FA5}">
                      <a16:colId xmlns:a16="http://schemas.microsoft.com/office/drawing/2014/main" val="1678533176"/>
                    </a:ext>
                  </a:extLst>
                </a:gridCol>
                <a:gridCol w="3514875">
                  <a:extLst>
                    <a:ext uri="{9D8B030D-6E8A-4147-A177-3AD203B41FA5}">
                      <a16:colId xmlns:a16="http://schemas.microsoft.com/office/drawing/2014/main" val="3113927272"/>
                    </a:ext>
                  </a:extLst>
                </a:gridCol>
                <a:gridCol w="1225201">
                  <a:extLst>
                    <a:ext uri="{9D8B030D-6E8A-4147-A177-3AD203B41FA5}">
                      <a16:colId xmlns:a16="http://schemas.microsoft.com/office/drawing/2014/main" val="3488953263"/>
                    </a:ext>
                  </a:extLst>
                </a:gridCol>
                <a:gridCol w="2734199">
                  <a:extLst>
                    <a:ext uri="{9D8B030D-6E8A-4147-A177-3AD203B41FA5}">
                      <a16:colId xmlns:a16="http://schemas.microsoft.com/office/drawing/2014/main" val="1422038856"/>
                    </a:ext>
                  </a:extLst>
                </a:gridCol>
              </a:tblGrid>
              <a:tr h="289922">
                <a:tc>
                  <a:txBody>
                    <a:bodyPr/>
                    <a:lstStyle/>
                    <a:p>
                      <a:pPr algn="ctr"/>
                      <a:r>
                        <a:rPr lang="zh-CN" sz="1200" dirty="0">
                          <a:effectLst/>
                        </a:rPr>
                        <a:t>时间</a:t>
                      </a:r>
                      <a:endParaRPr lang="en-US" sz="1200" dirty="0">
                        <a:effectLst/>
                        <a:latin typeface="Times New Roman" panose="02020603050405020304" pitchFamily="18" charset="0"/>
                      </a:endParaRPr>
                    </a:p>
                  </a:txBody>
                  <a:tcPr marL="46087" marR="46087" marT="0" marB="0" anchor="ctr"/>
                </a:tc>
                <a:tc>
                  <a:txBody>
                    <a:bodyPr/>
                    <a:lstStyle/>
                    <a:p>
                      <a:pPr algn="ctr"/>
                      <a:r>
                        <a:rPr lang="zh-CN" sz="1200">
                          <a:effectLst/>
                        </a:rPr>
                        <a:t>嘉宾</a:t>
                      </a:r>
                      <a:r>
                        <a:rPr lang="en-US" sz="1200">
                          <a:effectLst/>
                        </a:rPr>
                        <a:t>+</a:t>
                      </a:r>
                      <a:r>
                        <a:rPr lang="zh-CN" sz="1200">
                          <a:effectLst/>
                        </a:rPr>
                        <a:t>内容</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人数规模</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形式</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2274514565"/>
                  </a:ext>
                </a:extLst>
              </a:tr>
              <a:tr h="211649">
                <a:tc gridSpan="4">
                  <a:txBody>
                    <a:bodyPr/>
                    <a:lstStyle/>
                    <a:p>
                      <a:pPr algn="ctr"/>
                      <a:r>
                        <a:rPr lang="en-US" sz="1200" b="1" dirty="0">
                          <a:effectLst/>
                        </a:rPr>
                        <a:t>  </a:t>
                      </a:r>
                      <a:r>
                        <a:rPr lang="zh-CN" sz="1200" b="1" dirty="0">
                          <a:effectLst/>
                        </a:rPr>
                        <a:t>主题：助管基本素养</a:t>
                      </a:r>
                      <a:endParaRPr lang="en-US" sz="1200" b="1" dirty="0">
                        <a:effectLst/>
                        <a:latin typeface="Times New Roman" panose="02020603050405020304" pitchFamily="18" charset="0"/>
                      </a:endParaRPr>
                    </a:p>
                  </a:txBody>
                  <a:tcPr marL="46087" marR="4608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5063268"/>
                  </a:ext>
                </a:extLst>
              </a:tr>
              <a:tr h="635006">
                <a:tc>
                  <a:txBody>
                    <a:bodyPr/>
                    <a:lstStyle/>
                    <a:p>
                      <a:pPr algn="ctr"/>
                      <a:r>
                        <a:rPr lang="en-US" sz="1200" dirty="0">
                          <a:effectLst/>
                        </a:rPr>
                        <a:t>7</a:t>
                      </a:r>
                      <a:r>
                        <a:rPr lang="zh-CN" sz="1200" dirty="0">
                          <a:effectLst/>
                        </a:rPr>
                        <a:t>月</a:t>
                      </a:r>
                      <a:r>
                        <a:rPr lang="en-US" sz="1200" dirty="0">
                          <a:effectLst/>
                        </a:rPr>
                        <a:t>12</a:t>
                      </a:r>
                      <a:r>
                        <a:rPr lang="zh-CN" sz="1200" dirty="0">
                          <a:effectLst/>
                        </a:rPr>
                        <a:t>日</a:t>
                      </a:r>
                      <a:endParaRPr lang="en-US" sz="1200" dirty="0">
                        <a:effectLst/>
                      </a:endParaRPr>
                    </a:p>
                    <a:p>
                      <a:pPr algn="ctr"/>
                      <a:r>
                        <a:rPr lang="zh-CN" sz="1200" dirty="0">
                          <a:effectLst/>
                        </a:rPr>
                        <a:t>（</a:t>
                      </a:r>
                      <a:r>
                        <a:rPr lang="en-US" sz="1200" dirty="0">
                          <a:effectLst/>
                        </a:rPr>
                        <a:t>9</a:t>
                      </a:r>
                      <a:r>
                        <a:rPr lang="zh-CN" sz="1200" dirty="0">
                          <a:effectLst/>
                        </a:rPr>
                        <a:t>：</a:t>
                      </a:r>
                      <a:r>
                        <a:rPr lang="en-US" sz="1200" dirty="0">
                          <a:effectLst/>
                        </a:rPr>
                        <a:t>00-10</a:t>
                      </a:r>
                      <a:r>
                        <a:rPr lang="zh-CN" sz="1200" dirty="0">
                          <a:effectLst/>
                        </a:rPr>
                        <a:t>：</a:t>
                      </a:r>
                      <a:r>
                        <a:rPr lang="en-US" sz="1200" dirty="0">
                          <a:effectLst/>
                        </a:rPr>
                        <a:t>00</a:t>
                      </a:r>
                      <a:r>
                        <a:rPr lang="zh-CN" sz="1200" dirty="0">
                          <a:effectLst/>
                        </a:rPr>
                        <a:t>）</a:t>
                      </a:r>
                      <a:endParaRPr lang="en-US" sz="1200" dirty="0">
                        <a:effectLst/>
                      </a:endParaRPr>
                    </a:p>
                    <a:p>
                      <a:pPr algn="ctr"/>
                      <a:r>
                        <a:rPr lang="zh-CN" sz="1200" dirty="0">
                          <a:effectLst/>
                        </a:rPr>
                        <a:t>逸夫楼</a:t>
                      </a:r>
                      <a:r>
                        <a:rPr lang="en-US" sz="1200" dirty="0">
                          <a:effectLst/>
                        </a:rPr>
                        <a:t>200</a:t>
                      </a:r>
                      <a:r>
                        <a:rPr lang="zh-CN" sz="1200" dirty="0">
                          <a:effectLst/>
                        </a:rPr>
                        <a:t>号</a:t>
                      </a:r>
                      <a:endParaRPr lang="en-US" sz="1200" dirty="0">
                        <a:effectLst/>
                        <a:latin typeface="Times New Roman" panose="02020603050405020304" pitchFamily="18" charset="0"/>
                      </a:endParaRPr>
                    </a:p>
                  </a:txBody>
                  <a:tcPr marL="46087" marR="46087" marT="0" marB="0" anchor="ctr"/>
                </a:tc>
                <a:tc>
                  <a:txBody>
                    <a:bodyPr/>
                    <a:lstStyle/>
                    <a:p>
                      <a:pPr algn="ctr"/>
                      <a:r>
                        <a:rPr lang="en-US" sz="1200" dirty="0">
                          <a:effectLst/>
                        </a:rPr>
                        <a:t> </a:t>
                      </a:r>
                      <a:r>
                        <a:rPr lang="zh-CN" sz="1200" dirty="0">
                          <a:effectLst/>
                        </a:rPr>
                        <a:t>助管工作的细节</a:t>
                      </a:r>
                      <a:endParaRPr lang="en-US" sz="1200" dirty="0">
                        <a:effectLst/>
                      </a:endParaRPr>
                    </a:p>
                    <a:p>
                      <a:pPr algn="ctr"/>
                      <a:r>
                        <a:rPr lang="zh-CN" sz="1200" dirty="0">
                          <a:effectLst/>
                        </a:rPr>
                        <a:t>学生事务中心</a:t>
                      </a:r>
                      <a:r>
                        <a:rPr lang="en-US" sz="1200" dirty="0">
                          <a:effectLst/>
                        </a:rPr>
                        <a:t>  </a:t>
                      </a:r>
                      <a:r>
                        <a:rPr lang="zh-CN" sz="1200" dirty="0">
                          <a:effectLst/>
                        </a:rPr>
                        <a:t>沈燕明</a:t>
                      </a:r>
                      <a:endParaRPr lang="en-US" sz="1200" dirty="0">
                        <a:effectLst/>
                        <a:latin typeface="Times New Roman" panose="02020603050405020304" pitchFamily="18" charset="0"/>
                      </a:endParaRPr>
                    </a:p>
                  </a:txBody>
                  <a:tcPr marL="46087" marR="46087" marT="0" marB="0" anchor="ctr"/>
                </a:tc>
                <a:tc>
                  <a:txBody>
                    <a:bodyPr/>
                    <a:lstStyle/>
                    <a:p>
                      <a:pPr algn="ctr"/>
                      <a:r>
                        <a:rPr lang="en-US" sz="1200" dirty="0">
                          <a:effectLst/>
                        </a:rPr>
                        <a:t>200</a:t>
                      </a:r>
                      <a:r>
                        <a:rPr lang="zh-CN" sz="1200" dirty="0">
                          <a:effectLst/>
                        </a:rPr>
                        <a:t>人</a:t>
                      </a:r>
                      <a:endParaRPr lang="en-US" sz="1200" dirty="0">
                        <a:effectLst/>
                        <a:latin typeface="Times New Roman" panose="02020603050405020304" pitchFamily="18" charset="0"/>
                      </a:endParaRPr>
                    </a:p>
                  </a:txBody>
                  <a:tcPr marL="46087" marR="46087" marT="0" marB="0" anchor="ctr"/>
                </a:tc>
                <a:tc>
                  <a:txBody>
                    <a:bodyPr/>
                    <a:lstStyle/>
                    <a:p>
                      <a:pPr algn="ctr"/>
                      <a:r>
                        <a:rPr lang="zh-CN" sz="1200">
                          <a:effectLst/>
                        </a:rPr>
                        <a:t>主题讲座</a:t>
                      </a:r>
                      <a:r>
                        <a:rPr lang="en-US" sz="1200">
                          <a:effectLst/>
                        </a:rPr>
                        <a:t>—</a:t>
                      </a:r>
                      <a:r>
                        <a:rPr lang="zh-CN" sz="1200">
                          <a:effectLst/>
                        </a:rPr>
                        <a:t>必修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4102017389"/>
                  </a:ext>
                </a:extLst>
              </a:tr>
              <a:tr h="635006">
                <a:tc>
                  <a:txBody>
                    <a:bodyPr/>
                    <a:lstStyle/>
                    <a:p>
                      <a:pPr algn="ctr"/>
                      <a:r>
                        <a:rPr lang="en-US" sz="1200">
                          <a:effectLst/>
                        </a:rPr>
                        <a:t>7</a:t>
                      </a:r>
                      <a:r>
                        <a:rPr lang="zh-CN" sz="1200">
                          <a:effectLst/>
                        </a:rPr>
                        <a:t>月</a:t>
                      </a:r>
                      <a:r>
                        <a:rPr lang="en-US" sz="1200">
                          <a:effectLst/>
                        </a:rPr>
                        <a:t>12</a:t>
                      </a:r>
                      <a:r>
                        <a:rPr lang="zh-CN" sz="1200">
                          <a:effectLst/>
                        </a:rPr>
                        <a:t>日</a:t>
                      </a:r>
                      <a:endParaRPr lang="en-US" sz="1200">
                        <a:effectLst/>
                      </a:endParaRPr>
                    </a:p>
                    <a:p>
                      <a:pPr algn="l"/>
                      <a:r>
                        <a:rPr lang="zh-CN" sz="1200">
                          <a:effectLst/>
                        </a:rPr>
                        <a:t>（</a:t>
                      </a:r>
                      <a:r>
                        <a:rPr lang="en-US" sz="1200">
                          <a:effectLst/>
                        </a:rPr>
                        <a:t>10</a:t>
                      </a:r>
                      <a:r>
                        <a:rPr lang="zh-CN" sz="1200">
                          <a:effectLst/>
                        </a:rPr>
                        <a:t>：</a:t>
                      </a:r>
                      <a:r>
                        <a:rPr lang="en-US" sz="1200">
                          <a:effectLst/>
                        </a:rPr>
                        <a:t>30-11:30</a:t>
                      </a:r>
                      <a:r>
                        <a:rPr lang="zh-CN" sz="1200">
                          <a:effectLst/>
                        </a:rPr>
                        <a:t>）</a:t>
                      </a:r>
                      <a:endParaRPr lang="en-US" sz="1200">
                        <a:effectLst/>
                      </a:endParaRPr>
                    </a:p>
                    <a:p>
                      <a:pPr indent="133350" algn="l"/>
                      <a:r>
                        <a:rPr lang="zh-CN" sz="1200">
                          <a:effectLst/>
                        </a:rPr>
                        <a:t>逸夫楼</a:t>
                      </a:r>
                      <a:r>
                        <a:rPr lang="en-US" sz="1200">
                          <a:effectLst/>
                        </a:rPr>
                        <a:t>200</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如何找到最适合自己的助管工作 </a:t>
                      </a:r>
                      <a:endParaRPr lang="en-US" sz="1200" dirty="0">
                        <a:effectLst/>
                      </a:endParaRPr>
                    </a:p>
                    <a:p>
                      <a:pPr algn="ctr"/>
                      <a:r>
                        <a:rPr lang="zh-CN" sz="1200" dirty="0">
                          <a:effectLst/>
                        </a:rPr>
                        <a:t>学生事务中心</a:t>
                      </a:r>
                      <a:r>
                        <a:rPr lang="en-US" sz="1200" dirty="0">
                          <a:effectLst/>
                        </a:rPr>
                        <a:t>  </a:t>
                      </a:r>
                      <a:r>
                        <a:rPr lang="zh-CN" sz="1200" dirty="0">
                          <a:effectLst/>
                        </a:rPr>
                        <a:t>陈恩桃</a:t>
                      </a:r>
                      <a:endParaRPr lang="en-US" sz="1200" dirty="0">
                        <a:effectLst/>
                        <a:latin typeface="Times New Roman" panose="02020603050405020304" pitchFamily="18" charset="0"/>
                      </a:endParaRPr>
                    </a:p>
                  </a:txBody>
                  <a:tcPr marL="46087" marR="46087" marT="0" marB="0" anchor="ctr"/>
                </a:tc>
                <a:tc>
                  <a:txBody>
                    <a:bodyPr/>
                    <a:lstStyle/>
                    <a:p>
                      <a:pPr algn="ctr"/>
                      <a:r>
                        <a:rPr lang="en-US" sz="1200">
                          <a:effectLst/>
                        </a:rPr>
                        <a:t>200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主题讲座</a:t>
                      </a:r>
                      <a:r>
                        <a:rPr lang="en-US" sz="1200">
                          <a:effectLst/>
                        </a:rPr>
                        <a:t>—</a:t>
                      </a:r>
                      <a:r>
                        <a:rPr lang="zh-CN" sz="1200">
                          <a:effectLst/>
                        </a:rPr>
                        <a:t>必修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3605023197"/>
                  </a:ext>
                </a:extLst>
              </a:tr>
              <a:tr h="634947">
                <a:tc>
                  <a:txBody>
                    <a:bodyPr/>
                    <a:lstStyle/>
                    <a:p>
                      <a:pPr algn="ctr"/>
                      <a:r>
                        <a:rPr lang="en-US" sz="1200">
                          <a:effectLst/>
                        </a:rPr>
                        <a:t>7</a:t>
                      </a:r>
                      <a:r>
                        <a:rPr lang="zh-CN" sz="1200">
                          <a:effectLst/>
                        </a:rPr>
                        <a:t>月</a:t>
                      </a:r>
                      <a:r>
                        <a:rPr lang="en-US" sz="1200">
                          <a:effectLst/>
                        </a:rPr>
                        <a:t>20</a:t>
                      </a:r>
                      <a:r>
                        <a:rPr lang="zh-CN" sz="1200">
                          <a:effectLst/>
                        </a:rPr>
                        <a:t>日（</a:t>
                      </a:r>
                      <a:r>
                        <a:rPr lang="en-US" sz="1200">
                          <a:effectLst/>
                        </a:rPr>
                        <a:t>9</a:t>
                      </a:r>
                      <a:r>
                        <a:rPr lang="zh-CN" sz="1200">
                          <a:effectLst/>
                        </a:rPr>
                        <a:t>：</a:t>
                      </a:r>
                      <a:r>
                        <a:rPr lang="en-US" sz="1200">
                          <a:effectLst/>
                        </a:rPr>
                        <a:t>00-10</a:t>
                      </a:r>
                      <a:r>
                        <a:rPr lang="zh-CN" sz="1200">
                          <a:effectLst/>
                        </a:rPr>
                        <a:t>：</a:t>
                      </a:r>
                      <a:r>
                        <a:rPr lang="en-US" sz="1200">
                          <a:effectLst/>
                        </a:rPr>
                        <a:t>00</a:t>
                      </a:r>
                      <a:r>
                        <a:rPr lang="zh-CN" sz="1200">
                          <a:effectLst/>
                        </a:rPr>
                        <a:t>）</a:t>
                      </a:r>
                      <a:endParaRPr lang="en-US" sz="1200">
                        <a:effectLst/>
                      </a:endParaRPr>
                    </a:p>
                    <a:p>
                      <a:pPr algn="ctr"/>
                      <a:r>
                        <a:rPr lang="zh-CN" sz="1200">
                          <a:effectLst/>
                        </a:rPr>
                        <a:t>逸夫楼</a:t>
                      </a:r>
                      <a:r>
                        <a:rPr lang="en-US" sz="1200">
                          <a:effectLst/>
                        </a:rPr>
                        <a:t>200</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职场道德与人生发展</a:t>
                      </a:r>
                      <a:endParaRPr lang="en-US" sz="1200">
                        <a:effectLst/>
                      </a:endParaRPr>
                    </a:p>
                    <a:p>
                      <a:pPr algn="ctr"/>
                      <a:r>
                        <a:rPr lang="zh-CN" sz="1200">
                          <a:effectLst/>
                        </a:rPr>
                        <a:t>马克思主义学院</a:t>
                      </a:r>
                      <a:r>
                        <a:rPr lang="en-US" sz="1200">
                          <a:effectLst/>
                        </a:rPr>
                        <a:t>  </a:t>
                      </a:r>
                      <a:r>
                        <a:rPr lang="zh-CN" sz="1200">
                          <a:effectLst/>
                        </a:rPr>
                        <a:t>施索华</a:t>
                      </a:r>
                      <a:endParaRPr lang="en-US" sz="1200">
                        <a:effectLst/>
                        <a:latin typeface="Times New Roman" panose="02020603050405020304" pitchFamily="18" charset="0"/>
                      </a:endParaRPr>
                    </a:p>
                  </a:txBody>
                  <a:tcPr marL="46087" marR="46087" marT="0" marB="0" anchor="ctr"/>
                </a:tc>
                <a:tc>
                  <a:txBody>
                    <a:bodyPr/>
                    <a:lstStyle/>
                    <a:p>
                      <a:pPr algn="ctr"/>
                      <a:r>
                        <a:rPr lang="en-US" sz="1200">
                          <a:effectLst/>
                        </a:rPr>
                        <a:t>200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主题讲座</a:t>
                      </a:r>
                      <a:r>
                        <a:rPr lang="en-US" sz="1200">
                          <a:effectLst/>
                        </a:rPr>
                        <a:t>—</a:t>
                      </a:r>
                      <a:r>
                        <a:rPr lang="zh-CN" sz="1200">
                          <a:effectLst/>
                        </a:rPr>
                        <a:t>必修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878720536"/>
                  </a:ext>
                </a:extLst>
              </a:tr>
              <a:tr h="211649">
                <a:tc gridSpan="4">
                  <a:txBody>
                    <a:bodyPr/>
                    <a:lstStyle/>
                    <a:p>
                      <a:pPr algn="ctr"/>
                      <a:r>
                        <a:rPr lang="en-US" sz="1200" dirty="0">
                          <a:effectLst/>
                        </a:rPr>
                        <a:t>  </a:t>
                      </a:r>
                      <a:r>
                        <a:rPr lang="zh-CN" sz="1200" b="1" dirty="0">
                          <a:effectLst/>
                        </a:rPr>
                        <a:t>主题：职场能力培养</a:t>
                      </a:r>
                      <a:endParaRPr lang="en-US" sz="1200" b="1" dirty="0">
                        <a:effectLst/>
                        <a:latin typeface="Times New Roman" panose="02020603050405020304" pitchFamily="18" charset="0"/>
                      </a:endParaRPr>
                    </a:p>
                  </a:txBody>
                  <a:tcPr marL="46087" marR="4608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4099395"/>
                  </a:ext>
                </a:extLst>
              </a:tr>
              <a:tr h="641781">
                <a:tc>
                  <a:txBody>
                    <a:bodyPr/>
                    <a:lstStyle/>
                    <a:p>
                      <a:pPr algn="ctr"/>
                      <a:r>
                        <a:rPr lang="en-US" sz="1200">
                          <a:effectLst/>
                        </a:rPr>
                        <a:t>7</a:t>
                      </a:r>
                      <a:r>
                        <a:rPr lang="zh-CN" sz="1200">
                          <a:effectLst/>
                        </a:rPr>
                        <a:t>月</a:t>
                      </a:r>
                      <a:r>
                        <a:rPr lang="en-US" sz="1200">
                          <a:effectLst/>
                        </a:rPr>
                        <a:t>14</a:t>
                      </a:r>
                      <a:r>
                        <a:rPr lang="zh-CN" sz="1200">
                          <a:effectLst/>
                        </a:rPr>
                        <a:t>日</a:t>
                      </a:r>
                      <a:endParaRPr lang="en-US" sz="1200">
                        <a:effectLst/>
                      </a:endParaRPr>
                    </a:p>
                    <a:p>
                      <a:pPr algn="ctr"/>
                      <a:r>
                        <a:rPr lang="zh-CN" sz="1200">
                          <a:effectLst/>
                        </a:rPr>
                        <a:t>（</a:t>
                      </a:r>
                      <a:r>
                        <a:rPr lang="en-US" sz="1200">
                          <a:effectLst/>
                        </a:rPr>
                        <a:t>12</a:t>
                      </a:r>
                      <a:r>
                        <a:rPr lang="zh-CN" sz="1200">
                          <a:effectLst/>
                        </a:rPr>
                        <a:t>：</a:t>
                      </a:r>
                      <a:r>
                        <a:rPr lang="en-US" sz="1200">
                          <a:effectLst/>
                        </a:rPr>
                        <a:t>30-13</a:t>
                      </a:r>
                      <a:r>
                        <a:rPr lang="zh-CN" sz="1200">
                          <a:effectLst/>
                        </a:rPr>
                        <a:t>：</a:t>
                      </a:r>
                      <a:r>
                        <a:rPr lang="en-US" sz="1200">
                          <a:effectLst/>
                        </a:rPr>
                        <a:t>30</a:t>
                      </a:r>
                      <a:r>
                        <a:rPr lang="zh-CN" sz="1200">
                          <a:effectLst/>
                        </a:rPr>
                        <a:t>）</a:t>
                      </a:r>
                      <a:endParaRPr lang="en-US" sz="1200">
                        <a:effectLst/>
                      </a:endParaRPr>
                    </a:p>
                    <a:p>
                      <a:pPr algn="ctr"/>
                      <a:r>
                        <a:rPr lang="zh-CN" sz="1200">
                          <a:effectLst/>
                        </a:rPr>
                        <a:t>铁生馆</a:t>
                      </a:r>
                      <a:r>
                        <a:rPr lang="en-US" sz="1200">
                          <a:effectLst/>
                        </a:rPr>
                        <a:t>300</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如何提升职场能力</a:t>
                      </a:r>
                      <a:endParaRPr lang="en-US" sz="1200" dirty="0">
                        <a:effectLst/>
                      </a:endParaRPr>
                    </a:p>
                    <a:p>
                      <a:pPr algn="ctr"/>
                      <a:r>
                        <a:rPr lang="zh-CN" sz="1200" dirty="0">
                          <a:effectLst/>
                        </a:rPr>
                        <a:t>台湾知名生涯教育专家 黄正旭</a:t>
                      </a:r>
                      <a:endParaRPr lang="en-US" sz="1200" dirty="0">
                        <a:effectLst/>
                        <a:latin typeface="Times New Roman" panose="02020603050405020304" pitchFamily="18" charset="0"/>
                      </a:endParaRPr>
                    </a:p>
                  </a:txBody>
                  <a:tcPr marL="46087" marR="46087" marT="0" marB="0" anchor="ctr"/>
                </a:tc>
                <a:tc>
                  <a:txBody>
                    <a:bodyPr/>
                    <a:lstStyle/>
                    <a:p>
                      <a:pPr algn="ctr"/>
                      <a:r>
                        <a:rPr lang="en-US" sz="1200">
                          <a:effectLst/>
                        </a:rPr>
                        <a:t>60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主题讲座</a:t>
                      </a:r>
                      <a:r>
                        <a:rPr lang="en-US" sz="1200">
                          <a:effectLst/>
                        </a:rPr>
                        <a:t>—</a:t>
                      </a:r>
                      <a:r>
                        <a:rPr lang="zh-CN" sz="1200">
                          <a:effectLst/>
                        </a:rPr>
                        <a:t>选修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2160159168"/>
                  </a:ext>
                </a:extLst>
              </a:tr>
              <a:tr h="634947">
                <a:tc>
                  <a:txBody>
                    <a:bodyPr/>
                    <a:lstStyle/>
                    <a:p>
                      <a:pPr algn="ctr"/>
                      <a:r>
                        <a:rPr lang="en-US" sz="1200">
                          <a:effectLst/>
                        </a:rPr>
                        <a:t>7</a:t>
                      </a:r>
                      <a:r>
                        <a:rPr lang="zh-CN" sz="1200">
                          <a:effectLst/>
                        </a:rPr>
                        <a:t>月</a:t>
                      </a:r>
                      <a:r>
                        <a:rPr lang="en-US" sz="1200">
                          <a:effectLst/>
                        </a:rPr>
                        <a:t>15</a:t>
                      </a:r>
                      <a:r>
                        <a:rPr lang="zh-CN" sz="1200">
                          <a:effectLst/>
                        </a:rPr>
                        <a:t>日</a:t>
                      </a:r>
                      <a:endParaRPr lang="en-US" sz="1200">
                        <a:effectLst/>
                      </a:endParaRPr>
                    </a:p>
                    <a:p>
                      <a:pPr algn="ctr"/>
                      <a:r>
                        <a:rPr lang="zh-CN" sz="1200">
                          <a:effectLst/>
                        </a:rPr>
                        <a:t>（</a:t>
                      </a:r>
                      <a:r>
                        <a:rPr lang="en-US" sz="1200">
                          <a:effectLst/>
                        </a:rPr>
                        <a:t>12</a:t>
                      </a:r>
                      <a:r>
                        <a:rPr lang="zh-CN" sz="1200">
                          <a:effectLst/>
                        </a:rPr>
                        <a:t>：</a:t>
                      </a:r>
                      <a:r>
                        <a:rPr lang="en-US" sz="1200">
                          <a:effectLst/>
                        </a:rPr>
                        <a:t>30-13</a:t>
                      </a:r>
                      <a:r>
                        <a:rPr lang="zh-CN" sz="1200">
                          <a:effectLst/>
                        </a:rPr>
                        <a:t>：</a:t>
                      </a:r>
                      <a:r>
                        <a:rPr lang="en-US" sz="1200">
                          <a:effectLst/>
                        </a:rPr>
                        <a:t>30</a:t>
                      </a:r>
                      <a:r>
                        <a:rPr lang="zh-CN" sz="1200">
                          <a:effectLst/>
                        </a:rPr>
                        <a:t>）</a:t>
                      </a:r>
                      <a:endParaRPr lang="en-US" sz="1200">
                        <a:effectLst/>
                      </a:endParaRPr>
                    </a:p>
                    <a:p>
                      <a:pPr algn="ctr"/>
                      <a:r>
                        <a:rPr lang="zh-CN" sz="1200">
                          <a:effectLst/>
                        </a:rPr>
                        <a:t>逸夫楼</a:t>
                      </a:r>
                      <a:r>
                        <a:rPr lang="en-US" sz="1200">
                          <a:effectLst/>
                        </a:rPr>
                        <a:t>208</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公文写作技巧</a:t>
                      </a:r>
                      <a:endParaRPr lang="en-US" sz="1200" dirty="0">
                        <a:effectLst/>
                      </a:endParaRPr>
                    </a:p>
                    <a:p>
                      <a:pPr algn="ctr"/>
                      <a:r>
                        <a:rPr lang="zh-TW" sz="1200" dirty="0">
                          <a:effectLst/>
                        </a:rPr>
                        <a:t>校长办公室 </a:t>
                      </a:r>
                      <a:r>
                        <a:rPr lang="zh-CN" sz="1200" dirty="0">
                          <a:effectLst/>
                        </a:rPr>
                        <a:t>彭大银</a:t>
                      </a:r>
                      <a:endParaRPr lang="en-US" sz="1200" dirty="0">
                        <a:effectLst/>
                        <a:latin typeface="Times New Roman" panose="02020603050405020304" pitchFamily="18" charset="0"/>
                      </a:endParaRPr>
                    </a:p>
                  </a:txBody>
                  <a:tcPr marL="46087" marR="46087" marT="0" marB="0" anchor="ctr"/>
                </a:tc>
                <a:tc>
                  <a:txBody>
                    <a:bodyPr/>
                    <a:lstStyle/>
                    <a:p>
                      <a:pPr algn="ctr"/>
                      <a:r>
                        <a:rPr lang="en-US" sz="1200">
                          <a:effectLst/>
                        </a:rPr>
                        <a:t>60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主题讲座</a:t>
                      </a:r>
                      <a:r>
                        <a:rPr lang="en-US" sz="1200" dirty="0">
                          <a:effectLst/>
                        </a:rPr>
                        <a:t>—</a:t>
                      </a:r>
                      <a:r>
                        <a:rPr lang="zh-CN" sz="1200" dirty="0">
                          <a:effectLst/>
                        </a:rPr>
                        <a:t>选修</a:t>
                      </a:r>
                      <a:endParaRPr lang="en-US" sz="1200" dirty="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3793668237"/>
                  </a:ext>
                </a:extLst>
              </a:tr>
              <a:tr h="634947">
                <a:tc>
                  <a:txBody>
                    <a:bodyPr/>
                    <a:lstStyle/>
                    <a:p>
                      <a:pPr algn="ctr"/>
                      <a:r>
                        <a:rPr lang="en-US" sz="1200">
                          <a:effectLst/>
                        </a:rPr>
                        <a:t>7</a:t>
                      </a:r>
                      <a:r>
                        <a:rPr lang="zh-CN" sz="1200">
                          <a:effectLst/>
                        </a:rPr>
                        <a:t>月</a:t>
                      </a:r>
                      <a:r>
                        <a:rPr lang="en-US" sz="1200">
                          <a:effectLst/>
                        </a:rPr>
                        <a:t>16</a:t>
                      </a:r>
                      <a:r>
                        <a:rPr lang="zh-CN" sz="1200">
                          <a:effectLst/>
                        </a:rPr>
                        <a:t>日</a:t>
                      </a:r>
                      <a:endParaRPr lang="en-US" sz="1200">
                        <a:effectLst/>
                      </a:endParaRPr>
                    </a:p>
                    <a:p>
                      <a:pPr algn="ctr"/>
                      <a:r>
                        <a:rPr lang="zh-CN" sz="1200">
                          <a:effectLst/>
                        </a:rPr>
                        <a:t>（</a:t>
                      </a:r>
                      <a:r>
                        <a:rPr lang="en-US" sz="1200">
                          <a:effectLst/>
                        </a:rPr>
                        <a:t>12</a:t>
                      </a:r>
                      <a:r>
                        <a:rPr lang="zh-CN" sz="1200">
                          <a:effectLst/>
                        </a:rPr>
                        <a:t>：</a:t>
                      </a:r>
                      <a:r>
                        <a:rPr lang="en-US" sz="1200">
                          <a:effectLst/>
                        </a:rPr>
                        <a:t>30-14</a:t>
                      </a:r>
                      <a:r>
                        <a:rPr lang="zh-CN" sz="1200">
                          <a:effectLst/>
                        </a:rPr>
                        <a:t>：</a:t>
                      </a:r>
                      <a:r>
                        <a:rPr lang="en-US" sz="1200">
                          <a:effectLst/>
                        </a:rPr>
                        <a:t>00</a:t>
                      </a:r>
                      <a:r>
                        <a:rPr lang="zh-CN" sz="1200">
                          <a:effectLst/>
                        </a:rPr>
                        <a:t>）</a:t>
                      </a:r>
                      <a:endParaRPr lang="en-US" sz="1200">
                        <a:effectLst/>
                      </a:endParaRPr>
                    </a:p>
                    <a:p>
                      <a:pPr algn="ctr"/>
                      <a:r>
                        <a:rPr lang="zh-CN" sz="1200">
                          <a:effectLst/>
                        </a:rPr>
                        <a:t>逸夫楼</a:t>
                      </a:r>
                      <a:r>
                        <a:rPr lang="en-US" sz="1200">
                          <a:effectLst/>
                        </a:rPr>
                        <a:t>208</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积极职场心态</a:t>
                      </a:r>
                      <a:endParaRPr lang="en-US" sz="1200">
                        <a:effectLst/>
                      </a:endParaRPr>
                    </a:p>
                    <a:p>
                      <a:pPr algn="ctr"/>
                      <a:r>
                        <a:rPr lang="zh-CN" sz="1200">
                          <a:effectLst/>
                        </a:rPr>
                        <a:t>心理咨询室</a:t>
                      </a:r>
                      <a:r>
                        <a:rPr lang="en-US" sz="1200">
                          <a:effectLst/>
                        </a:rPr>
                        <a:t>  </a:t>
                      </a:r>
                      <a:r>
                        <a:rPr lang="zh-CN" sz="1200">
                          <a:effectLst/>
                        </a:rPr>
                        <a:t>汪国琴</a:t>
                      </a:r>
                      <a:endParaRPr lang="en-US" sz="1200">
                        <a:effectLst/>
                        <a:latin typeface="Times New Roman" panose="02020603050405020304" pitchFamily="18" charset="0"/>
                      </a:endParaRPr>
                    </a:p>
                  </a:txBody>
                  <a:tcPr marL="46087" marR="46087" marT="0" marB="0" anchor="ctr"/>
                </a:tc>
                <a:tc>
                  <a:txBody>
                    <a:bodyPr/>
                    <a:lstStyle/>
                    <a:p>
                      <a:pPr algn="ctr"/>
                      <a:r>
                        <a:rPr lang="en-US" sz="1200">
                          <a:effectLst/>
                        </a:rPr>
                        <a:t>60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团体互动式讲座</a:t>
                      </a:r>
                      <a:r>
                        <a:rPr lang="en-US" sz="1200">
                          <a:effectLst/>
                        </a:rPr>
                        <a:t>—</a:t>
                      </a:r>
                      <a:r>
                        <a:rPr lang="zh-CN" sz="1200">
                          <a:effectLst/>
                        </a:rPr>
                        <a:t>选修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3178412308"/>
                  </a:ext>
                </a:extLst>
              </a:tr>
              <a:tr h="211649">
                <a:tc gridSpan="4">
                  <a:txBody>
                    <a:bodyPr/>
                    <a:lstStyle/>
                    <a:p>
                      <a:pPr algn="ctr"/>
                      <a:r>
                        <a:rPr lang="zh-CN" sz="1200" b="1" kern="0" dirty="0">
                          <a:effectLst/>
                        </a:rPr>
                        <a:t>主题：专业技能训练</a:t>
                      </a:r>
                      <a:endParaRPr lang="en-US" sz="1200" b="1" dirty="0">
                        <a:effectLst/>
                        <a:latin typeface="Times New Roman" panose="02020603050405020304" pitchFamily="18" charset="0"/>
                      </a:endParaRPr>
                    </a:p>
                  </a:txBody>
                  <a:tcPr marL="46087" marR="4608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77034330"/>
                  </a:ext>
                </a:extLst>
              </a:tr>
              <a:tr h="634947">
                <a:tc>
                  <a:txBody>
                    <a:bodyPr/>
                    <a:lstStyle/>
                    <a:p>
                      <a:pPr algn="ctr"/>
                      <a:r>
                        <a:rPr lang="en-US" sz="1200">
                          <a:effectLst/>
                        </a:rPr>
                        <a:t>7</a:t>
                      </a:r>
                      <a:r>
                        <a:rPr lang="zh-CN" sz="1200">
                          <a:effectLst/>
                        </a:rPr>
                        <a:t>月</a:t>
                      </a:r>
                      <a:r>
                        <a:rPr lang="en-US" sz="1200">
                          <a:effectLst/>
                        </a:rPr>
                        <a:t>17</a:t>
                      </a:r>
                      <a:r>
                        <a:rPr lang="zh-CN" sz="1200">
                          <a:effectLst/>
                        </a:rPr>
                        <a:t>日</a:t>
                      </a:r>
                      <a:endParaRPr lang="en-US" sz="1200">
                        <a:effectLst/>
                      </a:endParaRPr>
                    </a:p>
                    <a:p>
                      <a:pPr algn="ctr"/>
                      <a:r>
                        <a:rPr lang="zh-CN" sz="1200">
                          <a:effectLst/>
                        </a:rPr>
                        <a:t>（</a:t>
                      </a:r>
                      <a:r>
                        <a:rPr lang="en-US" sz="1200">
                          <a:effectLst/>
                        </a:rPr>
                        <a:t>12</a:t>
                      </a:r>
                      <a:r>
                        <a:rPr lang="zh-CN" sz="1200">
                          <a:effectLst/>
                        </a:rPr>
                        <a:t>：</a:t>
                      </a:r>
                      <a:r>
                        <a:rPr lang="en-US" sz="1200">
                          <a:effectLst/>
                        </a:rPr>
                        <a:t>30-14</a:t>
                      </a:r>
                      <a:r>
                        <a:rPr lang="zh-CN" sz="1200">
                          <a:effectLst/>
                        </a:rPr>
                        <a:t>：</a:t>
                      </a:r>
                      <a:r>
                        <a:rPr lang="en-US" sz="1200">
                          <a:effectLst/>
                        </a:rPr>
                        <a:t>00</a:t>
                      </a:r>
                      <a:r>
                        <a:rPr lang="zh-CN" sz="1200">
                          <a:effectLst/>
                        </a:rPr>
                        <a:t>）</a:t>
                      </a:r>
                      <a:endParaRPr lang="en-US" sz="1200">
                        <a:effectLst/>
                      </a:endParaRPr>
                    </a:p>
                    <a:p>
                      <a:pPr algn="ctr"/>
                      <a:r>
                        <a:rPr lang="zh-CN" sz="1200">
                          <a:effectLst/>
                        </a:rPr>
                        <a:t>逸夫楼</a:t>
                      </a:r>
                      <a:r>
                        <a:rPr lang="en-US" sz="1200">
                          <a:effectLst/>
                        </a:rPr>
                        <a:t>208</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新闻稿撰写与会议摄影要求</a:t>
                      </a:r>
                      <a:endParaRPr lang="en-US" sz="1200" dirty="0">
                        <a:effectLst/>
                      </a:endParaRPr>
                    </a:p>
                    <a:p>
                      <a:pPr algn="ctr"/>
                      <a:r>
                        <a:rPr lang="zh-CN" sz="1200" dirty="0">
                          <a:effectLst/>
                        </a:rPr>
                        <a:t>南洋通讯社</a:t>
                      </a:r>
                      <a:endParaRPr lang="en-US" sz="1200" dirty="0">
                        <a:effectLst/>
                        <a:latin typeface="Times New Roman" panose="02020603050405020304" pitchFamily="18" charset="0"/>
                      </a:endParaRPr>
                    </a:p>
                  </a:txBody>
                  <a:tcPr marL="46087" marR="46087" marT="0" marB="0" anchor="ctr"/>
                </a:tc>
                <a:tc>
                  <a:txBody>
                    <a:bodyPr/>
                    <a:lstStyle/>
                    <a:p>
                      <a:pPr algn="ctr"/>
                      <a:r>
                        <a:rPr lang="en-US" sz="1200">
                          <a:effectLst/>
                        </a:rPr>
                        <a:t>60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技巧培训</a:t>
                      </a:r>
                      <a:r>
                        <a:rPr lang="en-US" sz="1200">
                          <a:effectLst/>
                        </a:rPr>
                        <a:t>—</a:t>
                      </a:r>
                      <a:r>
                        <a:rPr lang="zh-CN" sz="1200">
                          <a:effectLst/>
                        </a:rPr>
                        <a:t>选修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4007612819"/>
                  </a:ext>
                </a:extLst>
              </a:tr>
              <a:tr h="634947">
                <a:tc>
                  <a:txBody>
                    <a:bodyPr/>
                    <a:lstStyle/>
                    <a:p>
                      <a:pPr algn="ctr"/>
                      <a:r>
                        <a:rPr lang="en-US" sz="1200">
                          <a:effectLst/>
                        </a:rPr>
                        <a:t>7</a:t>
                      </a:r>
                      <a:r>
                        <a:rPr lang="zh-CN" sz="1200">
                          <a:effectLst/>
                        </a:rPr>
                        <a:t>月</a:t>
                      </a:r>
                      <a:r>
                        <a:rPr lang="en-US" sz="1200">
                          <a:effectLst/>
                        </a:rPr>
                        <a:t>18</a:t>
                      </a:r>
                      <a:r>
                        <a:rPr lang="zh-CN" sz="1200">
                          <a:effectLst/>
                        </a:rPr>
                        <a:t>日</a:t>
                      </a:r>
                      <a:endParaRPr lang="en-US" sz="1200">
                        <a:effectLst/>
                      </a:endParaRPr>
                    </a:p>
                    <a:p>
                      <a:pPr algn="ctr"/>
                      <a:r>
                        <a:rPr lang="zh-CN" sz="1200">
                          <a:effectLst/>
                        </a:rPr>
                        <a:t>（</a:t>
                      </a:r>
                      <a:r>
                        <a:rPr lang="en-US" sz="1200">
                          <a:effectLst/>
                        </a:rPr>
                        <a:t>12</a:t>
                      </a:r>
                      <a:r>
                        <a:rPr lang="zh-CN" sz="1200">
                          <a:effectLst/>
                        </a:rPr>
                        <a:t>：</a:t>
                      </a:r>
                      <a:r>
                        <a:rPr lang="en-US" sz="1200">
                          <a:effectLst/>
                        </a:rPr>
                        <a:t>30-14</a:t>
                      </a:r>
                      <a:r>
                        <a:rPr lang="zh-CN" sz="1200">
                          <a:effectLst/>
                        </a:rPr>
                        <a:t>：</a:t>
                      </a:r>
                      <a:r>
                        <a:rPr lang="en-US" sz="1200">
                          <a:effectLst/>
                        </a:rPr>
                        <a:t>00</a:t>
                      </a:r>
                      <a:r>
                        <a:rPr lang="zh-CN" sz="1200">
                          <a:effectLst/>
                        </a:rPr>
                        <a:t>）</a:t>
                      </a:r>
                      <a:endParaRPr lang="en-US" sz="1200">
                        <a:effectLst/>
                      </a:endParaRPr>
                    </a:p>
                    <a:p>
                      <a:pPr algn="ctr"/>
                      <a:r>
                        <a:rPr lang="zh-CN" sz="1200">
                          <a:effectLst/>
                        </a:rPr>
                        <a:t>逸夫楼</a:t>
                      </a:r>
                      <a:r>
                        <a:rPr lang="en-US" sz="1200">
                          <a:effectLst/>
                        </a:rPr>
                        <a:t>208</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办公软件</a:t>
                      </a:r>
                      <a:r>
                        <a:rPr lang="en-US" sz="1200">
                          <a:effectLst/>
                        </a:rPr>
                        <a:t>office</a:t>
                      </a:r>
                      <a:r>
                        <a:rPr lang="zh-CN" sz="1200">
                          <a:effectLst/>
                        </a:rPr>
                        <a:t>进阶教程</a:t>
                      </a:r>
                      <a:endParaRPr lang="en-US" sz="1200">
                        <a:effectLst/>
                      </a:endParaRPr>
                    </a:p>
                    <a:p>
                      <a:pPr algn="ctr"/>
                      <a:r>
                        <a:rPr lang="zh-CN" sz="1200">
                          <a:effectLst/>
                        </a:rPr>
                        <a:t>思政研究室 沈小丹</a:t>
                      </a:r>
                      <a:endParaRPr lang="en-US" sz="1200">
                        <a:effectLst/>
                        <a:latin typeface="Times New Roman" panose="02020603050405020304" pitchFamily="18" charset="0"/>
                      </a:endParaRPr>
                    </a:p>
                  </a:txBody>
                  <a:tcPr marL="46087" marR="46087" marT="0" marB="0" anchor="ctr"/>
                </a:tc>
                <a:tc>
                  <a:txBody>
                    <a:bodyPr/>
                    <a:lstStyle/>
                    <a:p>
                      <a:pPr algn="ctr"/>
                      <a:r>
                        <a:rPr lang="en-US" sz="1200">
                          <a:effectLst/>
                        </a:rPr>
                        <a:t>60</a:t>
                      </a:r>
                      <a:r>
                        <a:rPr lang="zh-CN" sz="1200">
                          <a:effectLst/>
                        </a:rPr>
                        <a:t>人</a:t>
                      </a:r>
                      <a:endParaRPr lang="en-US" sz="1200">
                        <a:effectLst/>
                        <a:latin typeface="Times New Roman" panose="02020603050405020304" pitchFamily="18" charset="0"/>
                      </a:endParaRPr>
                    </a:p>
                  </a:txBody>
                  <a:tcPr marL="46087" marR="46087" marT="0" marB="0" anchor="ctr"/>
                </a:tc>
                <a:tc>
                  <a:txBody>
                    <a:bodyPr/>
                    <a:lstStyle/>
                    <a:p>
                      <a:pPr algn="ctr"/>
                      <a:r>
                        <a:rPr lang="zh-CN" sz="1200">
                          <a:effectLst/>
                        </a:rPr>
                        <a:t>技巧培训</a:t>
                      </a:r>
                      <a:r>
                        <a:rPr lang="en-US" sz="1200">
                          <a:effectLst/>
                        </a:rPr>
                        <a:t>—</a:t>
                      </a:r>
                      <a:r>
                        <a:rPr lang="zh-CN" sz="1200">
                          <a:effectLst/>
                        </a:rPr>
                        <a:t>选修</a:t>
                      </a:r>
                      <a:endParaRPr lang="en-US" sz="120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1062530538"/>
                  </a:ext>
                </a:extLst>
              </a:tr>
              <a:tr h="211649">
                <a:tc gridSpan="4">
                  <a:txBody>
                    <a:bodyPr/>
                    <a:lstStyle/>
                    <a:p>
                      <a:pPr algn="ctr"/>
                      <a:r>
                        <a:rPr lang="zh-CN" sz="1200" b="1" kern="0" dirty="0">
                          <a:effectLst/>
                        </a:rPr>
                        <a:t>主题：助管能力分级考试</a:t>
                      </a:r>
                      <a:endParaRPr lang="en-US" sz="1200" b="1" dirty="0">
                        <a:effectLst/>
                        <a:latin typeface="Times New Roman" panose="02020603050405020304" pitchFamily="18" charset="0"/>
                      </a:endParaRPr>
                    </a:p>
                  </a:txBody>
                  <a:tcPr marL="46087" marR="4608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9656895"/>
                  </a:ext>
                </a:extLst>
              </a:tr>
              <a:tr h="634947">
                <a:tc>
                  <a:txBody>
                    <a:bodyPr/>
                    <a:lstStyle/>
                    <a:p>
                      <a:pPr algn="ctr"/>
                      <a:r>
                        <a:rPr lang="en-US" sz="1200">
                          <a:effectLst/>
                        </a:rPr>
                        <a:t>7</a:t>
                      </a:r>
                      <a:r>
                        <a:rPr lang="zh-CN" sz="1200">
                          <a:effectLst/>
                        </a:rPr>
                        <a:t>月</a:t>
                      </a:r>
                      <a:r>
                        <a:rPr lang="en-US" sz="1200">
                          <a:effectLst/>
                        </a:rPr>
                        <a:t>20</a:t>
                      </a:r>
                      <a:r>
                        <a:rPr lang="zh-CN" sz="1200">
                          <a:effectLst/>
                        </a:rPr>
                        <a:t>日</a:t>
                      </a:r>
                      <a:endParaRPr lang="en-US" sz="1200">
                        <a:effectLst/>
                      </a:endParaRPr>
                    </a:p>
                    <a:p>
                      <a:pPr algn="ctr"/>
                      <a:r>
                        <a:rPr lang="zh-CN" sz="1200">
                          <a:effectLst/>
                        </a:rPr>
                        <a:t>（</a:t>
                      </a:r>
                      <a:r>
                        <a:rPr lang="en-US" sz="1200">
                          <a:effectLst/>
                        </a:rPr>
                        <a:t>10</a:t>
                      </a:r>
                      <a:r>
                        <a:rPr lang="zh-CN" sz="1200">
                          <a:effectLst/>
                        </a:rPr>
                        <a:t>：</a:t>
                      </a:r>
                      <a:r>
                        <a:rPr lang="en-US" sz="1200">
                          <a:effectLst/>
                        </a:rPr>
                        <a:t>30-11</a:t>
                      </a:r>
                      <a:r>
                        <a:rPr lang="zh-CN" sz="1200">
                          <a:effectLst/>
                        </a:rPr>
                        <a:t>：</a:t>
                      </a:r>
                      <a:r>
                        <a:rPr lang="en-US" sz="1200">
                          <a:effectLst/>
                        </a:rPr>
                        <a:t>30</a:t>
                      </a:r>
                      <a:r>
                        <a:rPr lang="zh-CN" sz="1200">
                          <a:effectLst/>
                        </a:rPr>
                        <a:t>）</a:t>
                      </a:r>
                      <a:endParaRPr lang="en-US" sz="1200">
                        <a:effectLst/>
                      </a:endParaRPr>
                    </a:p>
                    <a:p>
                      <a:pPr algn="ctr"/>
                      <a:r>
                        <a:rPr lang="zh-CN" sz="1200">
                          <a:effectLst/>
                        </a:rPr>
                        <a:t>逸夫楼</a:t>
                      </a:r>
                      <a:r>
                        <a:rPr lang="en-US" sz="1200">
                          <a:effectLst/>
                        </a:rPr>
                        <a:t>200</a:t>
                      </a:r>
                      <a:r>
                        <a:rPr lang="zh-CN" sz="1200">
                          <a:effectLst/>
                        </a:rPr>
                        <a:t>号</a:t>
                      </a:r>
                      <a:endParaRPr lang="en-US" sz="1200">
                        <a:effectLst/>
                        <a:latin typeface="Times New Roman" panose="02020603050405020304" pitchFamily="18" charset="0"/>
                      </a:endParaRPr>
                    </a:p>
                  </a:txBody>
                  <a:tcPr marL="46087" marR="46087" marT="0" marB="0" anchor="ctr"/>
                </a:tc>
                <a:tc>
                  <a:txBody>
                    <a:bodyPr/>
                    <a:lstStyle/>
                    <a:p>
                      <a:pPr algn="ctr"/>
                      <a:r>
                        <a:rPr lang="zh-CN" sz="1200" dirty="0">
                          <a:effectLst/>
                        </a:rPr>
                        <a:t>能力分级考试</a:t>
                      </a:r>
                      <a:endParaRPr lang="en-US" sz="1200" dirty="0">
                        <a:effectLst/>
                        <a:latin typeface="Times New Roman" panose="02020603050405020304" pitchFamily="18" charset="0"/>
                      </a:endParaRPr>
                    </a:p>
                  </a:txBody>
                  <a:tcPr marL="46087" marR="46087" marT="0" marB="0" anchor="ctr"/>
                </a:tc>
                <a:tc>
                  <a:txBody>
                    <a:bodyPr/>
                    <a:lstStyle/>
                    <a:p>
                      <a:pPr algn="ctr"/>
                      <a:r>
                        <a:rPr lang="en-US" sz="1200" dirty="0">
                          <a:effectLst/>
                        </a:rPr>
                        <a:t>200</a:t>
                      </a:r>
                      <a:r>
                        <a:rPr lang="zh-CN" sz="1200" dirty="0">
                          <a:effectLst/>
                        </a:rPr>
                        <a:t>人</a:t>
                      </a:r>
                      <a:endParaRPr lang="en-US" sz="1200" dirty="0">
                        <a:effectLst/>
                        <a:latin typeface="Times New Roman" panose="02020603050405020304" pitchFamily="18" charset="0"/>
                      </a:endParaRPr>
                    </a:p>
                  </a:txBody>
                  <a:tcPr marL="46087" marR="46087" marT="0" marB="0" anchor="ctr"/>
                </a:tc>
                <a:tc>
                  <a:txBody>
                    <a:bodyPr/>
                    <a:lstStyle/>
                    <a:p>
                      <a:pPr algn="ctr"/>
                      <a:r>
                        <a:rPr lang="zh-CN" sz="1200" dirty="0">
                          <a:effectLst/>
                        </a:rPr>
                        <a:t>考试</a:t>
                      </a:r>
                      <a:endParaRPr lang="en-US" sz="1200" dirty="0">
                        <a:effectLst/>
                        <a:latin typeface="Times New Roman" panose="02020603050405020304" pitchFamily="18" charset="0"/>
                      </a:endParaRPr>
                    </a:p>
                  </a:txBody>
                  <a:tcPr marL="46087" marR="46087" marT="0" marB="0" anchor="ctr"/>
                </a:tc>
                <a:extLst>
                  <a:ext uri="{0D108BD9-81ED-4DB2-BD59-A6C34878D82A}">
                    <a16:rowId xmlns:a16="http://schemas.microsoft.com/office/drawing/2014/main" val="3054598401"/>
                  </a:ext>
                </a:extLst>
              </a:tr>
            </a:tbl>
          </a:graphicData>
        </a:graphic>
      </p:graphicFrame>
    </p:spTree>
    <p:extLst>
      <p:ext uri="{BB962C8B-B14F-4D97-AF65-F5344CB8AC3E}">
        <p14:creationId xmlns:p14="http://schemas.microsoft.com/office/powerpoint/2010/main" val="102249079"/>
      </p:ext>
    </p:extLst>
  </p:cSld>
  <p:clrMapOvr>
    <a:masterClrMapping/>
  </p:clrMapOvr>
  <p:transition spd="slow">
    <p:wipe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6405" y="207336"/>
            <a:ext cx="2511189" cy="584775"/>
          </a:xfrm>
          <a:prstGeom prst="rect">
            <a:avLst/>
          </a:prstGeom>
          <a:noFill/>
        </p:spPr>
        <p:txBody>
          <a:bodyPr wrap="square" rtlCol="0">
            <a:spAutoFit/>
          </a:bodyPr>
          <a:lstStyle/>
          <a:p>
            <a:pPr algn="ctr"/>
            <a:r>
              <a:rPr lang="zh-CN" altLang="en-US" sz="3200" dirty="0">
                <a:solidFill>
                  <a:schemeClr val="bg1"/>
                </a:solidFill>
              </a:rPr>
              <a:t>精品课程</a:t>
            </a:r>
          </a:p>
        </p:txBody>
      </p:sp>
      <p:pic>
        <p:nvPicPr>
          <p:cNvPr id="3" name="图片 2" descr="http://news.sjtu.edu.cn/_mediafile/newsnet/2014/07/14/1f2rxvcrhc.jpg"/>
          <p:cNvPicPr/>
          <p:nvPr/>
        </p:nvPicPr>
        <p:blipFill>
          <a:blip r:embed="rId2"/>
          <a:srcRect/>
          <a:stretch>
            <a:fillRect/>
          </a:stretch>
        </p:blipFill>
        <p:spPr bwMode="auto">
          <a:xfrm>
            <a:off x="284463" y="1628775"/>
            <a:ext cx="4164037" cy="2880000"/>
          </a:xfrm>
          <a:prstGeom prst="rect">
            <a:avLst/>
          </a:prstGeom>
          <a:noFill/>
          <a:ln w="9525">
            <a:noFill/>
            <a:miter lim="800000"/>
            <a:headEnd/>
            <a:tailEnd/>
          </a:ln>
        </p:spPr>
      </p:pic>
      <p:sp>
        <p:nvSpPr>
          <p:cNvPr id="4" name="TextBox 4"/>
          <p:cNvSpPr txBox="1"/>
          <p:nvPr/>
        </p:nvSpPr>
        <p:spPr>
          <a:xfrm>
            <a:off x="1235402" y="4616875"/>
            <a:ext cx="2262158" cy="369332"/>
          </a:xfrm>
          <a:prstGeom prst="rect">
            <a:avLst/>
          </a:prstGeom>
          <a:noFill/>
        </p:spPr>
        <p:txBody>
          <a:bodyPr wrap="none" rtlCol="0">
            <a:spAutoFit/>
          </a:bodyPr>
          <a:lstStyle/>
          <a:p>
            <a:pPr algn="ctr"/>
            <a:r>
              <a:rPr lang="zh-CN" altLang="en-US" dirty="0"/>
              <a:t>学生处副处长沈燕明</a:t>
            </a:r>
          </a:p>
        </p:txBody>
      </p:sp>
      <p:sp>
        <p:nvSpPr>
          <p:cNvPr id="5" name="矩形 4"/>
          <p:cNvSpPr/>
          <p:nvPr/>
        </p:nvSpPr>
        <p:spPr>
          <a:xfrm>
            <a:off x="581377" y="5229327"/>
            <a:ext cx="3570208" cy="461665"/>
          </a:xfrm>
          <a:prstGeom prst="rect">
            <a:avLst/>
          </a:prstGeom>
        </p:spPr>
        <p:txBody>
          <a:bodyPr wrap="none">
            <a:spAutoFit/>
          </a:bodyPr>
          <a:lstStyle/>
          <a:p>
            <a:r>
              <a:rPr lang="en-US" altLang="zh-CN" sz="2400" dirty="0"/>
              <a:t>《</a:t>
            </a:r>
            <a:r>
              <a:rPr lang="zh-CN" altLang="en-US" sz="2400" dirty="0"/>
              <a:t>用细节把握工作点滴</a:t>
            </a:r>
            <a:r>
              <a:rPr lang="en-US" altLang="zh-CN" sz="2400" dirty="0"/>
              <a:t>》</a:t>
            </a:r>
            <a:endParaRPr lang="zh-CN" altLang="en-US" sz="2400" dirty="0"/>
          </a:p>
        </p:txBody>
      </p:sp>
      <p:pic>
        <p:nvPicPr>
          <p:cNvPr id="6" name="图片 5" descr="http://news.sjtu.edu.cn/_mediafile/newsnet/2014/07/14/2492to0rhp.jpg"/>
          <p:cNvPicPr/>
          <p:nvPr/>
        </p:nvPicPr>
        <p:blipFill>
          <a:blip r:embed="rId3"/>
          <a:srcRect/>
          <a:stretch>
            <a:fillRect/>
          </a:stretch>
        </p:blipFill>
        <p:spPr bwMode="auto">
          <a:xfrm>
            <a:off x="4726745" y="1628775"/>
            <a:ext cx="4088427" cy="2880000"/>
          </a:xfrm>
          <a:prstGeom prst="rect">
            <a:avLst/>
          </a:prstGeom>
          <a:noFill/>
          <a:ln w="9525">
            <a:noFill/>
            <a:miter lim="800000"/>
            <a:headEnd/>
            <a:tailEnd/>
          </a:ln>
        </p:spPr>
      </p:pic>
      <p:sp>
        <p:nvSpPr>
          <p:cNvPr id="7" name="TextBox 4"/>
          <p:cNvSpPr txBox="1"/>
          <p:nvPr/>
        </p:nvSpPr>
        <p:spPr>
          <a:xfrm>
            <a:off x="5755296" y="4587558"/>
            <a:ext cx="2031325" cy="369332"/>
          </a:xfrm>
          <a:prstGeom prst="rect">
            <a:avLst/>
          </a:prstGeom>
          <a:noFill/>
        </p:spPr>
        <p:txBody>
          <a:bodyPr wrap="none" rtlCol="0">
            <a:spAutoFit/>
          </a:bodyPr>
          <a:lstStyle/>
          <a:p>
            <a:pPr algn="ctr"/>
            <a:r>
              <a:rPr lang="zh-CN" altLang="en-US" dirty="0"/>
              <a:t>勤工办主任陈恩桃</a:t>
            </a:r>
          </a:p>
        </p:txBody>
      </p:sp>
      <p:sp>
        <p:nvSpPr>
          <p:cNvPr id="8" name="矩形 7"/>
          <p:cNvSpPr/>
          <p:nvPr/>
        </p:nvSpPr>
        <p:spPr>
          <a:xfrm>
            <a:off x="4134302" y="5229327"/>
            <a:ext cx="5273312" cy="461665"/>
          </a:xfrm>
          <a:prstGeom prst="rect">
            <a:avLst/>
          </a:prstGeom>
        </p:spPr>
        <p:txBody>
          <a:bodyPr wrap="square">
            <a:spAutoFit/>
          </a:bodyPr>
          <a:lstStyle/>
          <a:p>
            <a:pPr algn="ctr"/>
            <a:r>
              <a:rPr lang="en-US" altLang="zh-CN" sz="2400" dirty="0"/>
              <a:t>《</a:t>
            </a:r>
            <a:r>
              <a:rPr lang="zh-CN" altLang="zh-CN" sz="2400" dirty="0"/>
              <a:t>如何找到最适合自己的助管工作</a:t>
            </a:r>
            <a:r>
              <a:rPr lang="en-US" altLang="zh-CN" sz="2400" dirty="0"/>
              <a:t>》</a:t>
            </a:r>
          </a:p>
        </p:txBody>
      </p:sp>
    </p:spTree>
    <p:extLst>
      <p:ext uri="{BB962C8B-B14F-4D97-AF65-F5344CB8AC3E}">
        <p14:creationId xmlns:p14="http://schemas.microsoft.com/office/powerpoint/2010/main" val="3234680852"/>
      </p:ext>
    </p:extLst>
  </p:cSld>
  <p:clrMapOvr>
    <a:masterClrMapping/>
  </p:clrMapOvr>
  <p:transition spd="slow">
    <p:wipe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8929" y="239875"/>
            <a:ext cx="1826141" cy="584775"/>
          </a:xfrm>
          <a:prstGeom prst="rect">
            <a:avLst/>
          </a:prstGeom>
          <a:noFill/>
        </p:spPr>
        <p:txBody>
          <a:bodyPr wrap="none" rtlCol="0">
            <a:spAutoFit/>
          </a:bodyPr>
          <a:lstStyle/>
          <a:p>
            <a:r>
              <a:rPr lang="zh-CN" altLang="en-US" sz="3200" dirty="0">
                <a:solidFill>
                  <a:schemeClr val="bg1"/>
                </a:solidFill>
              </a:rPr>
              <a:t>课上同学</a:t>
            </a:r>
          </a:p>
        </p:txBody>
      </p:sp>
      <p:pic>
        <p:nvPicPr>
          <p:cNvPr id="3" name="图片 2" descr="http://news.sjtu.edu.cn/_mediafile/newsnet/2014/07/23/1srnmqiz91.jpg"/>
          <p:cNvPicPr/>
          <p:nvPr/>
        </p:nvPicPr>
        <p:blipFill>
          <a:blip r:embed="rId2"/>
          <a:srcRect/>
          <a:stretch>
            <a:fillRect/>
          </a:stretch>
        </p:blipFill>
        <p:spPr bwMode="auto">
          <a:xfrm>
            <a:off x="4746170" y="1628775"/>
            <a:ext cx="4223659" cy="2880000"/>
          </a:xfrm>
          <a:prstGeom prst="rect">
            <a:avLst/>
          </a:prstGeom>
          <a:noFill/>
          <a:ln w="9525">
            <a:noFill/>
            <a:miter lim="800000"/>
            <a:headEnd/>
            <a:tailEnd/>
          </a:ln>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86" y="1628775"/>
            <a:ext cx="4267200" cy="2880000"/>
          </a:xfrm>
          <a:prstGeom prst="rect">
            <a:avLst/>
          </a:prstGeom>
        </p:spPr>
      </p:pic>
      <p:sp>
        <p:nvSpPr>
          <p:cNvPr id="5" name="矩形 4"/>
          <p:cNvSpPr/>
          <p:nvPr/>
        </p:nvSpPr>
        <p:spPr>
          <a:xfrm>
            <a:off x="372923" y="4943568"/>
            <a:ext cx="4108817" cy="369332"/>
          </a:xfrm>
          <a:prstGeom prst="rect">
            <a:avLst/>
          </a:prstGeom>
        </p:spPr>
        <p:txBody>
          <a:bodyPr wrap="none">
            <a:spAutoFit/>
          </a:bodyPr>
          <a:lstStyle/>
          <a:p>
            <a:r>
              <a:rPr lang="zh-CN" altLang="en-US" dirty="0"/>
              <a:t>实际助管工作中的“三最”经历讲述。</a:t>
            </a:r>
          </a:p>
        </p:txBody>
      </p:sp>
      <p:sp>
        <p:nvSpPr>
          <p:cNvPr id="6" name="矩形 5"/>
          <p:cNvSpPr/>
          <p:nvPr/>
        </p:nvSpPr>
        <p:spPr>
          <a:xfrm>
            <a:off x="4571999" y="4943568"/>
            <a:ext cx="4570482" cy="369332"/>
          </a:xfrm>
          <a:prstGeom prst="rect">
            <a:avLst/>
          </a:prstGeom>
        </p:spPr>
        <p:txBody>
          <a:bodyPr wrap="none">
            <a:spAutoFit/>
          </a:bodyPr>
          <a:lstStyle/>
          <a:p>
            <a:r>
              <a:rPr lang="zh-CN" altLang="en-US" dirty="0"/>
              <a:t>小组成员手叠手、互相振作士气的激励环节</a:t>
            </a:r>
          </a:p>
        </p:txBody>
      </p:sp>
    </p:spTree>
    <p:extLst>
      <p:ext uri="{BB962C8B-B14F-4D97-AF65-F5344CB8AC3E}">
        <p14:creationId xmlns:p14="http://schemas.microsoft.com/office/powerpoint/2010/main" val="2899115030"/>
      </p:ext>
    </p:extLst>
  </p:cSld>
  <p:clrMapOvr>
    <a:masterClrMapping/>
  </p:clrMapOvr>
  <p:transition spd="slow">
    <p:wipe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Lst>
          </a:blip>
          <a:srcRect l="11875" t="12064" r="11875"/>
          <a:stretch/>
        </p:blipFill>
        <p:spPr>
          <a:xfrm rot="10800000">
            <a:off x="1944000" y="2169000"/>
            <a:ext cx="7200000" cy="2520000"/>
          </a:xfrm>
          <a:prstGeom prst="rect">
            <a:avLst/>
          </a:prstGeom>
        </p:spPr>
      </p:pic>
      <p:sp>
        <p:nvSpPr>
          <p:cNvPr id="11" name="文本框 10"/>
          <p:cNvSpPr txBox="1"/>
          <p:nvPr/>
        </p:nvSpPr>
        <p:spPr>
          <a:xfrm>
            <a:off x="2745859" y="2507301"/>
            <a:ext cx="1826141" cy="584775"/>
          </a:xfrm>
          <a:prstGeom prst="rect">
            <a:avLst/>
          </a:prstGeom>
          <a:noFill/>
        </p:spPr>
        <p:txBody>
          <a:bodyPr wrap="none" rtlCol="0">
            <a:spAutoFit/>
          </a:bodyPr>
          <a:lstStyle/>
          <a:p>
            <a:r>
              <a:rPr lang="zh-CN" altLang="en-US" sz="3200" dirty="0">
                <a:solidFill>
                  <a:schemeClr val="bg1"/>
                </a:solidFill>
              </a:rPr>
              <a:t>第六部分</a:t>
            </a:r>
          </a:p>
        </p:txBody>
      </p:sp>
      <p:sp>
        <p:nvSpPr>
          <p:cNvPr id="12" name="文本框 11"/>
          <p:cNvSpPr txBox="1"/>
          <p:nvPr/>
        </p:nvSpPr>
        <p:spPr>
          <a:xfrm>
            <a:off x="1944000" y="3430376"/>
            <a:ext cx="7200000" cy="769441"/>
          </a:xfrm>
          <a:prstGeom prst="rect">
            <a:avLst/>
          </a:prstGeom>
          <a:noFill/>
        </p:spPr>
        <p:txBody>
          <a:bodyPr wrap="square" rtlCol="0">
            <a:spAutoFit/>
          </a:bodyPr>
          <a:lstStyle/>
          <a:p>
            <a:pPr algn="ctr"/>
            <a:r>
              <a:rPr kumimoji="1" lang="zh-CN" altLang="en-US" sz="4400" dirty="0">
                <a:solidFill>
                  <a:schemeClr val="bg1"/>
                </a:solidFill>
              </a:rPr>
              <a:t>反馈、改进机制</a:t>
            </a:r>
          </a:p>
        </p:txBody>
      </p:sp>
    </p:spTree>
    <p:extLst>
      <p:ext uri="{BB962C8B-B14F-4D97-AF65-F5344CB8AC3E}">
        <p14:creationId xmlns:p14="http://schemas.microsoft.com/office/powerpoint/2010/main" val="90010466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217056"/>
            <a:ext cx="9144000" cy="690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弧形 1"/>
          <p:cNvSpPr/>
          <p:nvPr/>
        </p:nvSpPr>
        <p:spPr>
          <a:xfrm>
            <a:off x="3329862" y="1538783"/>
            <a:ext cx="2484276" cy="2484276"/>
          </a:xfrm>
          <a:prstGeom prst="arc">
            <a:avLst>
              <a:gd name="adj1" fmla="val 10802728"/>
              <a:gd name="adj2" fmla="val 16203320"/>
            </a:avLst>
          </a:prstGeom>
          <a:noFill/>
          <a:ln w="5715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BF3420"/>
              </a:solidFill>
            </a:endParaRPr>
          </a:p>
        </p:txBody>
      </p:sp>
      <p:cxnSp>
        <p:nvCxnSpPr>
          <p:cNvPr id="3" name="直接连接符 2"/>
          <p:cNvCxnSpPr/>
          <p:nvPr/>
        </p:nvCxnSpPr>
        <p:spPr>
          <a:xfrm>
            <a:off x="3960019" y="2589766"/>
            <a:ext cx="12239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960019" y="3169503"/>
            <a:ext cx="1223963" cy="25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005554" y="758535"/>
            <a:ext cx="2239876" cy="461665"/>
          </a:xfrm>
          <a:prstGeom prst="rect">
            <a:avLst/>
          </a:prstGeom>
        </p:spPr>
        <p:txBody>
          <a:bodyPr wrap="square">
            <a:spAutoFit/>
          </a:bodyPr>
          <a:lstStyle/>
          <a:p>
            <a:r>
              <a:rPr lang="zh-CN" altLang="en-US" sz="2400" b="1" dirty="0">
                <a:solidFill>
                  <a:schemeClr val="accent2"/>
                </a:solidFill>
                <a:latin typeface="+mn-ea"/>
              </a:rPr>
              <a:t>定义</a:t>
            </a:r>
          </a:p>
        </p:txBody>
      </p:sp>
      <p:sp>
        <p:nvSpPr>
          <p:cNvPr id="6" name="TextBox 16"/>
          <p:cNvSpPr txBox="1"/>
          <p:nvPr/>
        </p:nvSpPr>
        <p:spPr>
          <a:xfrm>
            <a:off x="978879" y="1275079"/>
            <a:ext cx="2033838" cy="1212640"/>
          </a:xfrm>
          <a:prstGeom prst="rect">
            <a:avLst/>
          </a:prstGeom>
          <a:noFill/>
        </p:spPr>
        <p:txBody>
          <a:bodyPr wrap="square" rtlCol="0">
            <a:spAutoFit/>
          </a:bodyPr>
          <a:lstStyle/>
          <a:p>
            <a:pPr>
              <a:lnSpc>
                <a:spcPct val="130000"/>
              </a:lnSpc>
              <a:spcBef>
                <a:spcPts val="600"/>
              </a:spcBef>
            </a:pPr>
            <a:r>
              <a:rPr lang="zh-CN" altLang="en-US" sz="1400" dirty="0"/>
              <a:t>学生利用课余时间，通过劳动取得合法报酬，用于改善学习和生活条件的社会实践活动。</a:t>
            </a:r>
          </a:p>
        </p:txBody>
      </p:sp>
      <p:grpSp>
        <p:nvGrpSpPr>
          <p:cNvPr id="8" name="组合 7"/>
          <p:cNvGrpSpPr/>
          <p:nvPr/>
        </p:nvGrpSpPr>
        <p:grpSpPr>
          <a:xfrm>
            <a:off x="978879" y="1218396"/>
            <a:ext cx="2880320" cy="1212403"/>
            <a:chOff x="755576" y="1779662"/>
            <a:chExt cx="2880320" cy="360040"/>
          </a:xfrm>
        </p:grpSpPr>
        <p:cxnSp>
          <p:nvCxnSpPr>
            <p:cNvPr id="12" name="直接连接符 11"/>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713348" y="1779662"/>
              <a:ext cx="922548" cy="360040"/>
            </a:xfrm>
            <a:prstGeom prst="line">
              <a:avLst/>
            </a:prstGeom>
            <a:ln>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3464116" y="4756471"/>
            <a:ext cx="2239876" cy="830997"/>
          </a:xfrm>
          <a:prstGeom prst="rect">
            <a:avLst/>
          </a:prstGeom>
        </p:spPr>
        <p:txBody>
          <a:bodyPr wrap="square">
            <a:spAutoFit/>
          </a:bodyPr>
          <a:lstStyle/>
          <a:p>
            <a:pPr algn="ctr"/>
            <a:r>
              <a:rPr lang="zh-CN" altLang="en-US" sz="2400" b="1" dirty="0">
                <a:solidFill>
                  <a:srgbClr val="E73A1C"/>
                </a:solidFill>
                <a:latin typeface="+mn-ea"/>
              </a:rPr>
              <a:t>交大勤工助学组成内容</a:t>
            </a:r>
          </a:p>
        </p:txBody>
      </p:sp>
      <p:grpSp>
        <p:nvGrpSpPr>
          <p:cNvPr id="17" name="组合 16"/>
          <p:cNvGrpSpPr/>
          <p:nvPr/>
        </p:nvGrpSpPr>
        <p:grpSpPr>
          <a:xfrm flipH="1">
            <a:off x="5276211" y="1218396"/>
            <a:ext cx="2880320" cy="1212403"/>
            <a:chOff x="755576" y="1779662"/>
            <a:chExt cx="2880320" cy="360040"/>
          </a:xfrm>
        </p:grpSpPr>
        <p:cxnSp>
          <p:nvCxnSpPr>
            <p:cNvPr id="21" name="直接连接符 20"/>
            <p:cNvCxnSpPr/>
            <p:nvPr/>
          </p:nvCxnSpPr>
          <p:spPr>
            <a:xfrm>
              <a:off x="755576" y="1779662"/>
              <a:ext cx="1957772"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13348" y="1779662"/>
              <a:ext cx="922548" cy="360040"/>
            </a:xfrm>
            <a:prstGeom prst="line">
              <a:avLst/>
            </a:prstGeom>
            <a:ln>
              <a:solidFill>
                <a:schemeClr val="tx1">
                  <a:lumMod val="75000"/>
                  <a:lumOff val="25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5948405" y="768876"/>
            <a:ext cx="2239876" cy="461665"/>
          </a:xfrm>
          <a:prstGeom prst="rect">
            <a:avLst/>
          </a:prstGeom>
        </p:spPr>
        <p:txBody>
          <a:bodyPr wrap="square">
            <a:spAutoFit/>
          </a:bodyPr>
          <a:lstStyle/>
          <a:p>
            <a:pPr algn="r"/>
            <a:r>
              <a:rPr lang="zh-CN" altLang="en-US" sz="2400" b="1" dirty="0">
                <a:solidFill>
                  <a:srgbClr val="00B050"/>
                </a:solidFill>
                <a:latin typeface="+mn-ea"/>
              </a:rPr>
              <a:t>参与条件</a:t>
            </a:r>
          </a:p>
        </p:txBody>
      </p:sp>
      <p:sp>
        <p:nvSpPr>
          <p:cNvPr id="24" name="TextBox 37"/>
          <p:cNvSpPr txBox="1"/>
          <p:nvPr/>
        </p:nvSpPr>
        <p:spPr>
          <a:xfrm>
            <a:off x="6401227" y="1275417"/>
            <a:ext cx="1780866" cy="1212640"/>
          </a:xfrm>
          <a:prstGeom prst="rect">
            <a:avLst/>
          </a:prstGeom>
          <a:noFill/>
        </p:spPr>
        <p:txBody>
          <a:bodyPr wrap="square" rtlCol="0">
            <a:spAutoFit/>
          </a:bodyPr>
          <a:lstStyle/>
          <a:p>
            <a:pPr algn="r">
              <a:lnSpc>
                <a:spcPct val="130000"/>
              </a:lnSpc>
              <a:spcBef>
                <a:spcPts val="600"/>
              </a:spcBef>
            </a:pPr>
            <a:r>
              <a:rPr lang="zh-CN" altLang="en-US" sz="1400" dirty="0"/>
              <a:t>主要面向家庭经济困难学生，岗位有多余的基础上面向全校学生</a:t>
            </a:r>
          </a:p>
        </p:txBody>
      </p:sp>
      <p:sp>
        <p:nvSpPr>
          <p:cNvPr id="27" name="矩形 26"/>
          <p:cNvSpPr/>
          <p:nvPr/>
        </p:nvSpPr>
        <p:spPr>
          <a:xfrm>
            <a:off x="3534349" y="2622791"/>
            <a:ext cx="2099409" cy="523220"/>
          </a:xfrm>
          <a:prstGeom prst="rect">
            <a:avLst/>
          </a:prstGeom>
        </p:spPr>
        <p:txBody>
          <a:bodyPr wrap="square">
            <a:spAutoFit/>
          </a:bodyPr>
          <a:lstStyle/>
          <a:p>
            <a:pPr algn="ctr"/>
            <a:r>
              <a:rPr lang="zh-CN" altLang="en-US" sz="2800" b="1" dirty="0">
                <a:solidFill>
                  <a:srgbClr val="F23C00"/>
                </a:solidFill>
              </a:rPr>
              <a:t>勤工助学</a:t>
            </a:r>
          </a:p>
        </p:txBody>
      </p:sp>
      <p:sp>
        <p:nvSpPr>
          <p:cNvPr id="28" name="弧形 27"/>
          <p:cNvSpPr/>
          <p:nvPr/>
        </p:nvSpPr>
        <p:spPr>
          <a:xfrm rot="16200000">
            <a:off x="3329862" y="1538784"/>
            <a:ext cx="2484276" cy="2484276"/>
          </a:xfrm>
          <a:prstGeom prst="arc">
            <a:avLst>
              <a:gd name="adj1" fmla="val 10802728"/>
              <a:gd name="adj2" fmla="val 16203320"/>
            </a:avLst>
          </a:prstGeom>
          <a:noFill/>
          <a:ln w="57150" cap="rnd">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BF3420"/>
              </a:solidFill>
            </a:endParaRPr>
          </a:p>
        </p:txBody>
      </p:sp>
      <p:sp>
        <p:nvSpPr>
          <p:cNvPr id="29" name="弧形 28"/>
          <p:cNvSpPr/>
          <p:nvPr/>
        </p:nvSpPr>
        <p:spPr>
          <a:xfrm rot="10800000">
            <a:off x="3329863" y="1538783"/>
            <a:ext cx="2484276" cy="2484276"/>
          </a:xfrm>
          <a:prstGeom prst="arc">
            <a:avLst>
              <a:gd name="adj1" fmla="val 10802728"/>
              <a:gd name="adj2" fmla="val 16203320"/>
            </a:avLst>
          </a:prstGeom>
          <a:noFill/>
          <a:ln w="5715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BF3420"/>
              </a:solidFill>
            </a:endParaRPr>
          </a:p>
        </p:txBody>
      </p:sp>
      <p:sp>
        <p:nvSpPr>
          <p:cNvPr id="30" name="弧形 29"/>
          <p:cNvSpPr/>
          <p:nvPr/>
        </p:nvSpPr>
        <p:spPr>
          <a:xfrm rot="5400000">
            <a:off x="3329862" y="1538783"/>
            <a:ext cx="2484276" cy="2484276"/>
          </a:xfrm>
          <a:prstGeom prst="arc">
            <a:avLst>
              <a:gd name="adj1" fmla="val 10802728"/>
              <a:gd name="adj2" fmla="val 16203320"/>
            </a:avLst>
          </a:prstGeom>
          <a:noFill/>
          <a:ln w="57150" cap="rnd">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BF3420"/>
              </a:solidFill>
            </a:endParaRPr>
          </a:p>
        </p:txBody>
      </p:sp>
      <p:grpSp>
        <p:nvGrpSpPr>
          <p:cNvPr id="60" name="组合 59"/>
          <p:cNvGrpSpPr/>
          <p:nvPr/>
        </p:nvGrpSpPr>
        <p:grpSpPr>
          <a:xfrm>
            <a:off x="1960910" y="3391656"/>
            <a:ext cx="5260923" cy="1442076"/>
            <a:chOff x="1948856" y="4024140"/>
            <a:chExt cx="5260923" cy="1442076"/>
          </a:xfrm>
        </p:grpSpPr>
        <p:cxnSp>
          <p:nvCxnSpPr>
            <p:cNvPr id="40" name="直接连接符 39"/>
            <p:cNvCxnSpPr/>
            <p:nvPr/>
          </p:nvCxnSpPr>
          <p:spPr>
            <a:xfrm>
              <a:off x="4571998" y="4024140"/>
              <a:ext cx="2" cy="981078"/>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0800000">
              <a:off x="5416863" y="5466215"/>
              <a:ext cx="1792916"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0800000">
              <a:off x="4571999" y="4999239"/>
              <a:ext cx="844864" cy="46697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0800000" flipH="1">
              <a:off x="1948856" y="5466216"/>
              <a:ext cx="1782966"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0800000" flipH="1">
              <a:off x="3731822" y="4999238"/>
              <a:ext cx="840176" cy="46697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1946275" y="4416888"/>
            <a:ext cx="1800493" cy="416845"/>
          </a:xfrm>
          <a:prstGeom prst="rect">
            <a:avLst/>
          </a:prstGeom>
        </p:spPr>
        <p:txBody>
          <a:bodyPr wrap="none">
            <a:spAutoFit/>
          </a:bodyPr>
          <a:lstStyle/>
          <a:p>
            <a:pPr>
              <a:lnSpc>
                <a:spcPct val="130000"/>
              </a:lnSpc>
              <a:spcBef>
                <a:spcPts val="600"/>
              </a:spcBef>
            </a:pPr>
            <a:r>
              <a:rPr lang="zh-CN" altLang="en-US" dirty="0"/>
              <a:t>本科生勤工助学</a:t>
            </a:r>
          </a:p>
        </p:txBody>
      </p:sp>
      <p:sp>
        <p:nvSpPr>
          <p:cNvPr id="54" name="矩形 53"/>
          <p:cNvSpPr/>
          <p:nvPr/>
        </p:nvSpPr>
        <p:spPr>
          <a:xfrm>
            <a:off x="5500980" y="4414505"/>
            <a:ext cx="1800493" cy="416845"/>
          </a:xfrm>
          <a:prstGeom prst="rect">
            <a:avLst/>
          </a:prstGeom>
        </p:spPr>
        <p:txBody>
          <a:bodyPr wrap="none">
            <a:spAutoFit/>
          </a:bodyPr>
          <a:lstStyle/>
          <a:p>
            <a:pPr algn="r">
              <a:lnSpc>
                <a:spcPct val="130000"/>
              </a:lnSpc>
              <a:spcBef>
                <a:spcPts val="600"/>
              </a:spcBef>
            </a:pPr>
            <a:r>
              <a:rPr lang="zh-CN" altLang="en-US" dirty="0"/>
              <a:t>研究生“三助”</a:t>
            </a:r>
          </a:p>
        </p:txBody>
      </p:sp>
      <p:cxnSp>
        <p:nvCxnSpPr>
          <p:cNvPr id="51" name="直接连接符 39"/>
          <p:cNvCxnSpPr/>
          <p:nvPr/>
        </p:nvCxnSpPr>
        <p:spPr>
          <a:xfrm>
            <a:off x="4584054" y="4366752"/>
            <a:ext cx="2" cy="981078"/>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矩形 52"/>
          <p:cNvSpPr/>
          <p:nvPr/>
        </p:nvSpPr>
        <p:spPr>
          <a:xfrm>
            <a:off x="3859257" y="5731567"/>
            <a:ext cx="1569660" cy="452432"/>
          </a:xfrm>
          <a:prstGeom prst="rect">
            <a:avLst/>
          </a:prstGeom>
        </p:spPr>
        <p:txBody>
          <a:bodyPr wrap="none">
            <a:spAutoFit/>
          </a:bodyPr>
          <a:lstStyle/>
          <a:p>
            <a:pPr>
              <a:lnSpc>
                <a:spcPct val="130000"/>
              </a:lnSpc>
              <a:spcBef>
                <a:spcPts val="600"/>
              </a:spcBef>
            </a:pPr>
            <a:r>
              <a:rPr lang="zh-CN" altLang="en-US" dirty="0"/>
              <a:t>校外勤工助学</a:t>
            </a:r>
          </a:p>
        </p:txBody>
      </p:sp>
    </p:spTree>
    <p:extLst>
      <p:ext uri="{BB962C8B-B14F-4D97-AF65-F5344CB8AC3E}">
        <p14:creationId xmlns:p14="http://schemas.microsoft.com/office/powerpoint/2010/main" val="296087155"/>
      </p:ext>
    </p:extLst>
  </p:cSld>
  <p:clrMapOvr>
    <a:masterClrMapping/>
  </p:clrMapOvr>
  <p:transition spd="med">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0852" y="74594"/>
            <a:ext cx="4362296" cy="707886"/>
          </a:xfrm>
          <a:prstGeom prst="rect">
            <a:avLst/>
          </a:prstGeom>
          <a:noFill/>
        </p:spPr>
        <p:txBody>
          <a:bodyPr wrap="square" rtlCol="0">
            <a:spAutoFit/>
          </a:bodyPr>
          <a:lstStyle/>
          <a:p>
            <a:pPr algn="ctr"/>
            <a:r>
              <a:rPr lang="zh-CN" altLang="en-US" sz="4000" dirty="0">
                <a:solidFill>
                  <a:schemeClr val="bg1"/>
                </a:solidFill>
                <a:latin typeface="+mn-ea"/>
              </a:rPr>
              <a:t>问题与反馈策划</a:t>
            </a:r>
          </a:p>
        </p:txBody>
      </p:sp>
      <p:graphicFrame>
        <p:nvGraphicFramePr>
          <p:cNvPr id="3" name="图示 2"/>
          <p:cNvGraphicFramePr/>
          <p:nvPr>
            <p:extLst>
              <p:ext uri="{D42A27DB-BD31-4B8C-83A1-F6EECF244321}">
                <p14:modId xmlns:p14="http://schemas.microsoft.com/office/powerpoint/2010/main" val="612611817"/>
              </p:ext>
            </p:extLst>
          </p:nvPr>
        </p:nvGraphicFramePr>
        <p:xfrm>
          <a:off x="728421" y="1470478"/>
          <a:ext cx="7749153" cy="4523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096313"/>
      </p:ext>
    </p:extLst>
  </p:cSld>
  <p:clrMapOvr>
    <a:masterClrMapping/>
  </p:clrMapOvr>
  <p:transition spd="med">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14779" y="62488"/>
            <a:ext cx="5114441" cy="707886"/>
          </a:xfrm>
          <a:prstGeom prst="rect">
            <a:avLst/>
          </a:prstGeom>
          <a:noFill/>
        </p:spPr>
        <p:txBody>
          <a:bodyPr wrap="square" rtlCol="0">
            <a:spAutoFit/>
          </a:bodyPr>
          <a:lstStyle/>
          <a:p>
            <a:pPr algn="ctr"/>
            <a:r>
              <a:rPr lang="zh-CN" altLang="en-US" sz="4000" dirty="0">
                <a:solidFill>
                  <a:schemeClr val="bg1"/>
                </a:solidFill>
                <a:latin typeface="+mn-ea"/>
              </a:rPr>
              <a:t>反馈机制</a:t>
            </a:r>
          </a:p>
        </p:txBody>
      </p:sp>
      <p:sp>
        <p:nvSpPr>
          <p:cNvPr id="2" name="椭圆 1"/>
          <p:cNvSpPr/>
          <p:nvPr/>
        </p:nvSpPr>
        <p:spPr>
          <a:xfrm>
            <a:off x="1306893" y="1371630"/>
            <a:ext cx="768266" cy="768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8" name="椭圆 7"/>
          <p:cNvSpPr/>
          <p:nvPr/>
        </p:nvSpPr>
        <p:spPr>
          <a:xfrm>
            <a:off x="1306893" y="3165261"/>
            <a:ext cx="768266" cy="7682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9" name="椭圆 8"/>
          <p:cNvSpPr/>
          <p:nvPr/>
        </p:nvSpPr>
        <p:spPr>
          <a:xfrm>
            <a:off x="1306893" y="4958892"/>
            <a:ext cx="768266" cy="7682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12" name="矩形 11"/>
          <p:cNvSpPr/>
          <p:nvPr/>
        </p:nvSpPr>
        <p:spPr>
          <a:xfrm>
            <a:off x="2519072" y="1478986"/>
            <a:ext cx="2031325" cy="646331"/>
          </a:xfrm>
          <a:prstGeom prst="rect">
            <a:avLst/>
          </a:prstGeom>
        </p:spPr>
        <p:txBody>
          <a:bodyPr wrap="none">
            <a:spAutoFit/>
          </a:bodyPr>
          <a:lstStyle/>
          <a:p>
            <a:pPr lvl="0"/>
            <a:r>
              <a:rPr lang="zh-CN" altLang="en-US" sz="3600" dirty="0"/>
              <a:t>确定对象</a:t>
            </a:r>
          </a:p>
        </p:txBody>
      </p:sp>
      <p:grpSp>
        <p:nvGrpSpPr>
          <p:cNvPr id="29" name="组合 28"/>
          <p:cNvGrpSpPr/>
          <p:nvPr/>
        </p:nvGrpSpPr>
        <p:grpSpPr>
          <a:xfrm>
            <a:off x="1511026" y="2251389"/>
            <a:ext cx="360000" cy="802379"/>
            <a:chOff x="659757" y="2482813"/>
            <a:chExt cx="360000" cy="802379"/>
          </a:xfrm>
        </p:grpSpPr>
        <p:sp>
          <p:nvSpPr>
            <p:cNvPr id="18" name="燕尾形 17"/>
            <p:cNvSpPr/>
            <p:nvPr/>
          </p:nvSpPr>
          <p:spPr>
            <a:xfrm rot="5400000">
              <a:off x="749757" y="2392813"/>
              <a:ext cx="180000" cy="360000"/>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rot="5400000">
              <a:off x="749757" y="2600273"/>
              <a:ext cx="180000" cy="360000"/>
            </a:xfrm>
            <a:prstGeom prst="chevron">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rot="5400000">
              <a:off x="749757" y="2807733"/>
              <a:ext cx="180000" cy="360000"/>
            </a:xfrm>
            <a:prstGeom prst="chevron">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rot="5400000">
              <a:off x="749757" y="3015192"/>
              <a:ext cx="180000" cy="360000"/>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0" name="组合 29"/>
          <p:cNvGrpSpPr/>
          <p:nvPr/>
        </p:nvGrpSpPr>
        <p:grpSpPr>
          <a:xfrm>
            <a:off x="1511026" y="4045020"/>
            <a:ext cx="360000" cy="802379"/>
            <a:chOff x="659757" y="4296636"/>
            <a:chExt cx="360000" cy="802379"/>
          </a:xfrm>
        </p:grpSpPr>
        <p:sp>
          <p:nvSpPr>
            <p:cNvPr id="25" name="燕尾形 24"/>
            <p:cNvSpPr/>
            <p:nvPr/>
          </p:nvSpPr>
          <p:spPr>
            <a:xfrm rot="5400000">
              <a:off x="749757" y="4206636"/>
              <a:ext cx="180000" cy="360000"/>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rot="5400000">
              <a:off x="749757" y="4414096"/>
              <a:ext cx="180000" cy="360000"/>
            </a:xfrm>
            <a:prstGeom prst="chevron">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rot="5400000">
              <a:off x="749757" y="4621556"/>
              <a:ext cx="180000" cy="360000"/>
            </a:xfrm>
            <a:prstGeom prst="chevron">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rot="5400000">
              <a:off x="749757" y="4829015"/>
              <a:ext cx="180000" cy="360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矩形 31"/>
          <p:cNvSpPr/>
          <p:nvPr/>
        </p:nvSpPr>
        <p:spPr>
          <a:xfrm>
            <a:off x="2519072" y="3242132"/>
            <a:ext cx="2031325" cy="646331"/>
          </a:xfrm>
          <a:prstGeom prst="rect">
            <a:avLst/>
          </a:prstGeom>
        </p:spPr>
        <p:txBody>
          <a:bodyPr wrap="none">
            <a:spAutoFit/>
          </a:bodyPr>
          <a:lstStyle/>
          <a:p>
            <a:r>
              <a:rPr lang="zh-CN" altLang="en-US" sz="3600" dirty="0"/>
              <a:t>问卷调研</a:t>
            </a:r>
          </a:p>
        </p:txBody>
      </p:sp>
      <p:sp>
        <p:nvSpPr>
          <p:cNvPr id="33" name="矩形 32"/>
          <p:cNvSpPr/>
          <p:nvPr/>
        </p:nvSpPr>
        <p:spPr>
          <a:xfrm>
            <a:off x="2519072" y="5005278"/>
            <a:ext cx="2031325" cy="646331"/>
          </a:xfrm>
          <a:prstGeom prst="rect">
            <a:avLst/>
          </a:prstGeom>
        </p:spPr>
        <p:txBody>
          <a:bodyPr wrap="none">
            <a:spAutoFit/>
          </a:bodyPr>
          <a:lstStyle/>
          <a:p>
            <a:pPr lvl="0"/>
            <a:r>
              <a:rPr lang="zh-CN" altLang="en-US" sz="3600" dirty="0"/>
              <a:t>对比分析</a:t>
            </a:r>
          </a:p>
        </p:txBody>
      </p:sp>
      <p:sp>
        <p:nvSpPr>
          <p:cNvPr id="34" name="矩形 33"/>
          <p:cNvSpPr/>
          <p:nvPr/>
        </p:nvSpPr>
        <p:spPr>
          <a:xfrm>
            <a:off x="4994310" y="1478986"/>
            <a:ext cx="4572000" cy="646331"/>
          </a:xfrm>
          <a:prstGeom prst="rect">
            <a:avLst/>
          </a:prstGeom>
        </p:spPr>
        <p:txBody>
          <a:bodyPr>
            <a:spAutoFit/>
          </a:bodyPr>
          <a:lstStyle/>
          <a:p>
            <a:pPr lvl="0"/>
            <a:r>
              <a:rPr lang="zh-CN" altLang="en-US" dirty="0"/>
              <a:t>校内助管助教</a:t>
            </a:r>
          </a:p>
          <a:p>
            <a:pPr lvl="0"/>
            <a:r>
              <a:rPr lang="zh-CN" altLang="en-US" dirty="0"/>
              <a:t>分层抽样调查</a:t>
            </a:r>
          </a:p>
        </p:txBody>
      </p:sp>
      <p:sp>
        <p:nvSpPr>
          <p:cNvPr id="35" name="矩形 34"/>
          <p:cNvSpPr/>
          <p:nvPr/>
        </p:nvSpPr>
        <p:spPr>
          <a:xfrm>
            <a:off x="4994310" y="3242132"/>
            <a:ext cx="4572000" cy="646331"/>
          </a:xfrm>
          <a:prstGeom prst="rect">
            <a:avLst/>
          </a:prstGeom>
        </p:spPr>
        <p:txBody>
          <a:bodyPr>
            <a:spAutoFit/>
          </a:bodyPr>
          <a:lstStyle/>
          <a:p>
            <a:pPr lvl="0"/>
            <a:r>
              <a:rPr lang="zh-CN" altLang="en-US" dirty="0"/>
              <a:t>设计问卷，开展调研</a:t>
            </a:r>
          </a:p>
          <a:p>
            <a:pPr lvl="0"/>
            <a:r>
              <a:rPr lang="zh-CN" altLang="en-US" dirty="0"/>
              <a:t>收回问卷，录入数据</a:t>
            </a:r>
          </a:p>
        </p:txBody>
      </p:sp>
      <p:sp>
        <p:nvSpPr>
          <p:cNvPr id="36" name="矩形 35"/>
          <p:cNvSpPr/>
          <p:nvPr/>
        </p:nvSpPr>
        <p:spPr>
          <a:xfrm>
            <a:off x="4994310" y="5005278"/>
            <a:ext cx="4572000" cy="646331"/>
          </a:xfrm>
          <a:prstGeom prst="rect">
            <a:avLst/>
          </a:prstGeom>
        </p:spPr>
        <p:txBody>
          <a:bodyPr>
            <a:spAutoFit/>
          </a:bodyPr>
          <a:lstStyle/>
          <a:p>
            <a:pPr lvl="0"/>
            <a:r>
              <a:rPr lang="zh-CN" altLang="en-US" dirty="0"/>
              <a:t>不同样本及结论对比</a:t>
            </a:r>
          </a:p>
          <a:p>
            <a:pPr lvl="0"/>
            <a:r>
              <a:rPr lang="zh-CN" altLang="en-US" dirty="0"/>
              <a:t>不同数据对比及内联</a:t>
            </a:r>
          </a:p>
        </p:txBody>
      </p:sp>
      <p:sp>
        <p:nvSpPr>
          <p:cNvPr id="37" name="燕尾形 36"/>
          <p:cNvSpPr/>
          <p:nvPr/>
        </p:nvSpPr>
        <p:spPr>
          <a:xfrm>
            <a:off x="4682353" y="1622151"/>
            <a:ext cx="180000" cy="360000"/>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4682353" y="3385297"/>
            <a:ext cx="180000" cy="360000"/>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4682353" y="5148444"/>
            <a:ext cx="180000" cy="360000"/>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36504225"/>
      </p:ext>
    </p:extLst>
  </p:cSld>
  <p:clrMapOvr>
    <a:masterClrMapping/>
  </p:clrMapOvr>
  <p:transition spd="med">
    <p:wipe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014779" y="62488"/>
            <a:ext cx="5114441" cy="707886"/>
          </a:xfrm>
          <a:prstGeom prst="rect">
            <a:avLst/>
          </a:prstGeom>
          <a:noFill/>
        </p:spPr>
        <p:txBody>
          <a:bodyPr wrap="square" rtlCol="0">
            <a:spAutoFit/>
          </a:bodyPr>
          <a:lstStyle/>
          <a:p>
            <a:pPr algn="ctr"/>
            <a:r>
              <a:rPr lang="zh-CN" altLang="en-US" sz="4000" dirty="0">
                <a:solidFill>
                  <a:schemeClr val="bg1"/>
                </a:solidFill>
                <a:latin typeface="+mn-ea"/>
              </a:rPr>
              <a:t>改进机制</a:t>
            </a:r>
          </a:p>
        </p:txBody>
      </p:sp>
      <p:sp>
        <p:nvSpPr>
          <p:cNvPr id="3" name="文本框 2"/>
          <p:cNvSpPr txBox="1"/>
          <p:nvPr/>
        </p:nvSpPr>
        <p:spPr>
          <a:xfrm>
            <a:off x="647899" y="3433249"/>
            <a:ext cx="2646878" cy="461665"/>
          </a:xfrm>
          <a:prstGeom prst="rect">
            <a:avLst/>
          </a:prstGeom>
          <a:noFill/>
        </p:spPr>
        <p:txBody>
          <a:bodyPr wrap="none" rtlCol="0">
            <a:spAutoFit/>
          </a:bodyPr>
          <a:lstStyle/>
          <a:p>
            <a:r>
              <a:rPr lang="zh-CN" altLang="en-US" sz="2400" dirty="0"/>
              <a:t>根据调研结果，对</a:t>
            </a:r>
          </a:p>
        </p:txBody>
      </p:sp>
      <p:sp>
        <p:nvSpPr>
          <p:cNvPr id="4" name="文本框 3"/>
          <p:cNvSpPr txBox="1"/>
          <p:nvPr/>
        </p:nvSpPr>
        <p:spPr>
          <a:xfrm>
            <a:off x="4002663" y="2105622"/>
            <a:ext cx="1415772" cy="461665"/>
          </a:xfrm>
          <a:prstGeom prst="rect">
            <a:avLst/>
          </a:prstGeom>
          <a:noFill/>
        </p:spPr>
        <p:txBody>
          <a:bodyPr wrap="none" rtlCol="0">
            <a:spAutoFit/>
          </a:bodyPr>
          <a:lstStyle/>
          <a:p>
            <a:r>
              <a:rPr lang="zh-CN" altLang="en-US" sz="2400" dirty="0"/>
              <a:t>岗位设置</a:t>
            </a:r>
          </a:p>
        </p:txBody>
      </p:sp>
      <p:sp>
        <p:nvSpPr>
          <p:cNvPr id="16" name="文本框 15"/>
          <p:cNvSpPr txBox="1"/>
          <p:nvPr/>
        </p:nvSpPr>
        <p:spPr>
          <a:xfrm>
            <a:off x="4002663" y="2767311"/>
            <a:ext cx="1415772" cy="461665"/>
          </a:xfrm>
          <a:prstGeom prst="rect">
            <a:avLst/>
          </a:prstGeom>
          <a:noFill/>
        </p:spPr>
        <p:txBody>
          <a:bodyPr wrap="none" rtlCol="0">
            <a:spAutoFit/>
          </a:bodyPr>
          <a:lstStyle/>
          <a:p>
            <a:r>
              <a:rPr lang="zh-CN" altLang="en-US" sz="2400" dirty="0"/>
              <a:t>薪酬标准</a:t>
            </a:r>
          </a:p>
        </p:txBody>
      </p:sp>
      <p:sp>
        <p:nvSpPr>
          <p:cNvPr id="17" name="文本框 16"/>
          <p:cNvSpPr txBox="1"/>
          <p:nvPr/>
        </p:nvSpPr>
        <p:spPr>
          <a:xfrm>
            <a:off x="4002663" y="3429000"/>
            <a:ext cx="1415772" cy="461665"/>
          </a:xfrm>
          <a:prstGeom prst="rect">
            <a:avLst/>
          </a:prstGeom>
          <a:noFill/>
        </p:spPr>
        <p:txBody>
          <a:bodyPr wrap="none" rtlCol="0">
            <a:spAutoFit/>
          </a:bodyPr>
          <a:lstStyle/>
          <a:p>
            <a:r>
              <a:rPr lang="zh-CN" altLang="en-US" sz="2400" dirty="0"/>
              <a:t>培训制度</a:t>
            </a:r>
          </a:p>
        </p:txBody>
      </p:sp>
      <p:sp>
        <p:nvSpPr>
          <p:cNvPr id="18" name="文本框 17"/>
          <p:cNvSpPr txBox="1"/>
          <p:nvPr/>
        </p:nvSpPr>
        <p:spPr>
          <a:xfrm>
            <a:off x="4002663" y="4090689"/>
            <a:ext cx="1415772" cy="461665"/>
          </a:xfrm>
          <a:prstGeom prst="rect">
            <a:avLst/>
          </a:prstGeom>
          <a:noFill/>
        </p:spPr>
        <p:txBody>
          <a:bodyPr wrap="none" rtlCol="0">
            <a:spAutoFit/>
          </a:bodyPr>
          <a:lstStyle/>
          <a:p>
            <a:r>
              <a:rPr lang="zh-CN" altLang="en-US" sz="2400" dirty="0"/>
              <a:t>考核制度</a:t>
            </a:r>
          </a:p>
        </p:txBody>
      </p:sp>
      <p:sp>
        <p:nvSpPr>
          <p:cNvPr id="19" name="文本框 18"/>
          <p:cNvSpPr txBox="1"/>
          <p:nvPr/>
        </p:nvSpPr>
        <p:spPr>
          <a:xfrm>
            <a:off x="4002663" y="4752379"/>
            <a:ext cx="1415772" cy="461665"/>
          </a:xfrm>
          <a:prstGeom prst="rect">
            <a:avLst/>
          </a:prstGeom>
          <a:noFill/>
        </p:spPr>
        <p:txBody>
          <a:bodyPr wrap="none" rtlCol="0">
            <a:spAutoFit/>
          </a:bodyPr>
          <a:lstStyle/>
          <a:p>
            <a:r>
              <a:rPr lang="zh-CN" altLang="en-US" sz="2400" dirty="0"/>
              <a:t>奖励制度</a:t>
            </a:r>
          </a:p>
        </p:txBody>
      </p:sp>
      <p:sp>
        <p:nvSpPr>
          <p:cNvPr id="20" name="文本框 19"/>
          <p:cNvSpPr txBox="1"/>
          <p:nvPr/>
        </p:nvSpPr>
        <p:spPr>
          <a:xfrm>
            <a:off x="6151453" y="3429000"/>
            <a:ext cx="2595582" cy="523220"/>
          </a:xfrm>
          <a:prstGeom prst="rect">
            <a:avLst/>
          </a:prstGeom>
          <a:noFill/>
        </p:spPr>
        <p:txBody>
          <a:bodyPr wrap="none" rtlCol="0">
            <a:spAutoFit/>
          </a:bodyPr>
          <a:lstStyle/>
          <a:p>
            <a:r>
              <a:rPr lang="zh-CN" altLang="en-US" sz="2400" dirty="0"/>
              <a:t>进行</a:t>
            </a:r>
            <a:r>
              <a:rPr lang="zh-CN" altLang="en-US" sz="2800" b="1" dirty="0"/>
              <a:t>优化和改进</a:t>
            </a:r>
            <a:endParaRPr lang="zh-CN" altLang="en-US" sz="2400" b="1" dirty="0"/>
          </a:p>
        </p:txBody>
      </p:sp>
      <p:sp>
        <p:nvSpPr>
          <p:cNvPr id="21" name="左大括号 20"/>
          <p:cNvSpPr/>
          <p:nvPr/>
        </p:nvSpPr>
        <p:spPr>
          <a:xfrm>
            <a:off x="3437504" y="2373371"/>
            <a:ext cx="565159" cy="261659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左大括号 21"/>
          <p:cNvSpPr/>
          <p:nvPr/>
        </p:nvSpPr>
        <p:spPr>
          <a:xfrm flipH="1">
            <a:off x="5418435" y="2359157"/>
            <a:ext cx="602297" cy="261659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0771881"/>
      </p:ext>
    </p:extLst>
  </p:cSld>
  <p:clrMapOvr>
    <a:masterClrMapping/>
  </p:clrMapOvr>
  <p:transition spd="med">
    <p:wipe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2705725"/>
            <a:ext cx="9144000" cy="1446550"/>
          </a:xfrm>
          <a:prstGeom prst="rect">
            <a:avLst/>
          </a:prstGeom>
        </p:spPr>
        <p:txBody>
          <a:bodyPr wrap="square">
            <a:spAutoFit/>
          </a:bodyPr>
          <a:lstStyle/>
          <a:p>
            <a:pPr algn="ctr"/>
            <a:r>
              <a:rPr kumimoji="1" lang="zh-CN" altLang="en-US" sz="4400" dirty="0">
                <a:solidFill>
                  <a:schemeClr val="bg1"/>
                </a:solidFill>
                <a:latin typeface="+mn-ea"/>
              </a:rPr>
              <a:t>上海交通大学</a:t>
            </a:r>
            <a:endParaRPr kumimoji="1" lang="en-US" altLang="zh-CN" sz="4400" dirty="0">
              <a:solidFill>
                <a:schemeClr val="bg1"/>
              </a:solidFill>
              <a:latin typeface="+mn-ea"/>
            </a:endParaRPr>
          </a:p>
          <a:p>
            <a:pPr algn="ctr"/>
            <a:r>
              <a:rPr kumimoji="1" lang="zh-CN" altLang="en-US" sz="4400" dirty="0">
                <a:solidFill>
                  <a:schemeClr val="bg1"/>
                </a:solidFill>
                <a:latin typeface="+mn-ea"/>
              </a:rPr>
              <a:t>勤工助学体系介绍</a:t>
            </a:r>
            <a:endParaRPr kumimoji="1" lang="en-US" altLang="zh-CN" sz="4400" dirty="0">
              <a:solidFill>
                <a:schemeClr val="bg1"/>
              </a:solidFill>
              <a:latin typeface="+mn-ea"/>
            </a:endParaRPr>
          </a:p>
        </p:txBody>
      </p:sp>
    </p:spTree>
    <p:extLst>
      <p:ext uri="{BB962C8B-B14F-4D97-AF65-F5344CB8AC3E}">
        <p14:creationId xmlns:p14="http://schemas.microsoft.com/office/powerpoint/2010/main" val="1607774548"/>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629822246"/>
              </p:ext>
            </p:extLst>
          </p:nvPr>
        </p:nvGraphicFramePr>
        <p:xfrm>
          <a:off x="253218" y="908050"/>
          <a:ext cx="8623495" cy="5774103"/>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112541" y="370691"/>
            <a:ext cx="10522633" cy="1089529"/>
          </a:xfrm>
          <a:prstGeom prst="rect">
            <a:avLst/>
          </a:prstGeom>
        </p:spPr>
        <p:txBody>
          <a:bodyPr>
            <a:noAutofit/>
          </a:bodyPr>
          <a:lstStyle/>
          <a:p>
            <a:pPr algn="ctr" defTabSz="914400">
              <a:lnSpc>
                <a:spcPct val="90000"/>
              </a:lnSpc>
              <a:spcBef>
                <a:spcPts val="1000"/>
              </a:spcBef>
              <a:buFont typeface="Arial" panose="020B0604020202020204" pitchFamily="34" charset="0"/>
              <a:buNone/>
            </a:pPr>
            <a:endParaRPr lang="zh-CN" altLang="zh-CN" sz="3600" dirty="0">
              <a:solidFill>
                <a:schemeClr val="bg1"/>
              </a:solidFill>
              <a:latin typeface="+mn-ea"/>
            </a:endParaRPr>
          </a:p>
        </p:txBody>
      </p:sp>
      <p:sp>
        <p:nvSpPr>
          <p:cNvPr id="4" name="矩形 3"/>
          <p:cNvSpPr/>
          <p:nvPr/>
        </p:nvSpPr>
        <p:spPr>
          <a:xfrm>
            <a:off x="754562" y="254212"/>
            <a:ext cx="7634876" cy="424732"/>
          </a:xfrm>
          <a:prstGeom prst="rect">
            <a:avLst/>
          </a:prstGeom>
        </p:spPr>
        <p:txBody>
          <a:bodyPr wrap="square">
            <a:spAutoFit/>
          </a:bodyPr>
          <a:lstStyle/>
          <a:p>
            <a:pPr algn="ctr" defTabSz="914400">
              <a:lnSpc>
                <a:spcPct val="90000"/>
              </a:lnSpc>
              <a:spcBef>
                <a:spcPts val="1000"/>
              </a:spcBef>
              <a:buFont typeface="Arial" panose="020B0604020202020204" pitchFamily="34" charset="0"/>
              <a:buNone/>
            </a:pPr>
            <a:r>
              <a:rPr lang="en-US" altLang="zh-CN" sz="2400" dirty="0">
                <a:solidFill>
                  <a:schemeClr val="bg1"/>
                </a:solidFill>
                <a:latin typeface="+mn-ea"/>
              </a:rPr>
              <a:t>2012</a:t>
            </a:r>
            <a:r>
              <a:rPr lang="zh-CN" altLang="zh-CN" sz="2400" dirty="0">
                <a:solidFill>
                  <a:schemeClr val="bg1"/>
                </a:solidFill>
                <a:latin typeface="+mn-ea"/>
              </a:rPr>
              <a:t>年</a:t>
            </a:r>
            <a:r>
              <a:rPr lang="en-US" altLang="zh-CN" sz="2400" dirty="0">
                <a:solidFill>
                  <a:schemeClr val="bg1"/>
                </a:solidFill>
                <a:latin typeface="+mn-ea"/>
              </a:rPr>
              <a:t>-2015</a:t>
            </a:r>
            <a:r>
              <a:rPr lang="zh-CN" altLang="zh-CN" sz="2400" dirty="0">
                <a:solidFill>
                  <a:schemeClr val="bg1"/>
                </a:solidFill>
                <a:latin typeface="+mn-ea"/>
              </a:rPr>
              <a:t>年</a:t>
            </a:r>
            <a:r>
              <a:rPr lang="zh-CN" altLang="en-US" sz="2400" dirty="0">
                <a:solidFill>
                  <a:schemeClr val="bg1"/>
                </a:solidFill>
                <a:latin typeface="+mn-ea"/>
              </a:rPr>
              <a:t>本科生校内</a:t>
            </a:r>
            <a:r>
              <a:rPr lang="zh-CN" altLang="zh-CN" sz="2400" dirty="0">
                <a:solidFill>
                  <a:schemeClr val="bg1"/>
                </a:solidFill>
                <a:latin typeface="+mn-ea"/>
              </a:rPr>
              <a:t>勤工助学发放人数和金额</a:t>
            </a:r>
          </a:p>
        </p:txBody>
      </p:sp>
    </p:spTree>
    <p:extLst>
      <p:ext uri="{BB962C8B-B14F-4D97-AF65-F5344CB8AC3E}">
        <p14:creationId xmlns:p14="http://schemas.microsoft.com/office/powerpoint/2010/main" val="3148261695"/>
      </p:ext>
    </p:extLst>
  </p:cSld>
  <p:clrMapOvr>
    <a:masterClrMapping/>
  </p:clrMapOvr>
  <p:transition spd="med">
    <p:wipe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1627882" y="286277"/>
            <a:ext cx="592099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latin typeface="+mn-ea"/>
              </a:rPr>
              <a:t>2015</a:t>
            </a:r>
            <a:r>
              <a:rPr lang="zh-CN" altLang="zh-CN" dirty="0">
                <a:solidFill>
                  <a:schemeClr val="bg1"/>
                </a:solidFill>
                <a:latin typeface="+mn-ea"/>
              </a:rPr>
              <a:t>年</a:t>
            </a:r>
            <a:r>
              <a:rPr lang="zh-CN" altLang="en-US" dirty="0">
                <a:solidFill>
                  <a:schemeClr val="bg1"/>
                </a:solidFill>
                <a:latin typeface="+mn-ea"/>
              </a:rPr>
              <a:t>研究生</a:t>
            </a:r>
            <a:r>
              <a:rPr lang="zh-CN" altLang="zh-CN" dirty="0">
                <a:solidFill>
                  <a:schemeClr val="bg1"/>
                </a:solidFill>
                <a:latin typeface="+mn-ea"/>
              </a:rPr>
              <a:t>三助数据</a:t>
            </a:r>
          </a:p>
        </p:txBody>
      </p:sp>
      <p:sp>
        <p:nvSpPr>
          <p:cNvPr id="3" name="矩形 2"/>
          <p:cNvSpPr/>
          <p:nvPr/>
        </p:nvSpPr>
        <p:spPr>
          <a:xfrm>
            <a:off x="2622810" y="4505424"/>
            <a:ext cx="4828915" cy="1015663"/>
          </a:xfrm>
          <a:prstGeom prst="rect">
            <a:avLst/>
          </a:prstGeom>
        </p:spPr>
        <p:txBody>
          <a:bodyPr wrap="square">
            <a:spAutoFit/>
          </a:bodyPr>
          <a:lstStyle/>
          <a:p>
            <a:pPr>
              <a:lnSpc>
                <a:spcPct val="150000"/>
              </a:lnSpc>
              <a:defRPr/>
            </a:pPr>
            <a:r>
              <a:rPr lang="zh-CN" altLang="en-US" sz="2000" dirty="0">
                <a:latin typeface="+mn-ea"/>
              </a:rPr>
              <a:t>共涉及</a:t>
            </a:r>
            <a:r>
              <a:rPr lang="en-US" altLang="zh-CN" sz="2000" b="1" dirty="0">
                <a:latin typeface="+mn-ea"/>
              </a:rPr>
              <a:t>12415</a:t>
            </a:r>
            <a:r>
              <a:rPr lang="zh-CN" altLang="zh-CN" sz="2000" dirty="0">
                <a:latin typeface="+mn-ea"/>
              </a:rPr>
              <a:t>名研究生</a:t>
            </a:r>
            <a:r>
              <a:rPr lang="zh-CN" altLang="en-US" sz="2000" dirty="0">
                <a:latin typeface="+mn-ea"/>
              </a:rPr>
              <a:t>，</a:t>
            </a:r>
            <a:r>
              <a:rPr lang="en-US" altLang="zh-CN" sz="2000" b="1" dirty="0">
                <a:latin typeface="+mn-ea"/>
              </a:rPr>
              <a:t>41043</a:t>
            </a:r>
            <a:r>
              <a:rPr lang="zh-CN" altLang="zh-CN" sz="2000" dirty="0">
                <a:latin typeface="+mn-ea"/>
              </a:rPr>
              <a:t>人次</a:t>
            </a:r>
            <a:r>
              <a:rPr lang="zh-CN" altLang="en-US" sz="2000" dirty="0">
                <a:latin typeface="+mn-ea"/>
              </a:rPr>
              <a:t>，共计发放</a:t>
            </a:r>
            <a:r>
              <a:rPr lang="en-US" altLang="zh-CN" sz="2000" b="1" dirty="0">
                <a:latin typeface="+mn-ea"/>
              </a:rPr>
              <a:t>15769</a:t>
            </a:r>
            <a:r>
              <a:rPr lang="zh-CN" altLang="zh-CN" sz="2000" dirty="0">
                <a:latin typeface="+mn-ea"/>
              </a:rPr>
              <a:t>万元</a:t>
            </a:r>
            <a:r>
              <a:rPr lang="zh-CN" altLang="en-US" sz="2000" dirty="0">
                <a:latin typeface="+mn-ea"/>
              </a:rPr>
              <a:t>。</a:t>
            </a:r>
            <a:endParaRPr lang="en-US" altLang="zh-CN" sz="2000" dirty="0">
              <a:latin typeface="+mn-ea"/>
            </a:endParaRPr>
          </a:p>
        </p:txBody>
      </p:sp>
      <p:sp>
        <p:nvSpPr>
          <p:cNvPr id="4" name="矩形 3"/>
          <p:cNvSpPr/>
          <p:nvPr/>
        </p:nvSpPr>
        <p:spPr>
          <a:xfrm>
            <a:off x="993727" y="1592885"/>
            <a:ext cx="1448973" cy="8581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助管</a:t>
            </a:r>
          </a:p>
        </p:txBody>
      </p:sp>
      <p:sp>
        <p:nvSpPr>
          <p:cNvPr id="5" name="矩形 4"/>
          <p:cNvSpPr/>
          <p:nvPr/>
        </p:nvSpPr>
        <p:spPr>
          <a:xfrm>
            <a:off x="993727" y="3088538"/>
            <a:ext cx="1448973" cy="858129"/>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助教</a:t>
            </a:r>
          </a:p>
        </p:txBody>
      </p:sp>
      <p:sp>
        <p:nvSpPr>
          <p:cNvPr id="6" name="矩形 5"/>
          <p:cNvSpPr/>
          <p:nvPr/>
        </p:nvSpPr>
        <p:spPr>
          <a:xfrm>
            <a:off x="993727" y="4584191"/>
            <a:ext cx="1448973" cy="858129"/>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助研</a:t>
            </a:r>
          </a:p>
        </p:txBody>
      </p:sp>
      <p:sp>
        <p:nvSpPr>
          <p:cNvPr id="7" name="矩形 6"/>
          <p:cNvSpPr/>
          <p:nvPr/>
        </p:nvSpPr>
        <p:spPr>
          <a:xfrm>
            <a:off x="2622810" y="1514117"/>
            <a:ext cx="4828915" cy="1015663"/>
          </a:xfrm>
          <a:prstGeom prst="rect">
            <a:avLst/>
          </a:prstGeom>
        </p:spPr>
        <p:txBody>
          <a:bodyPr wrap="square">
            <a:spAutoFit/>
          </a:bodyPr>
          <a:lstStyle/>
          <a:p>
            <a:pPr>
              <a:lnSpc>
                <a:spcPct val="150000"/>
              </a:lnSpc>
            </a:pPr>
            <a:r>
              <a:rPr lang="zh-CN" altLang="en-US" sz="2000" dirty="0">
                <a:latin typeface="+mn-ea"/>
              </a:rPr>
              <a:t>提供岗位</a:t>
            </a:r>
            <a:r>
              <a:rPr lang="en-US" altLang="zh-CN" sz="2000" b="1" dirty="0">
                <a:latin typeface="+mn-ea"/>
              </a:rPr>
              <a:t>3964</a:t>
            </a:r>
            <a:r>
              <a:rPr lang="zh-CN" altLang="en-US" sz="2000" dirty="0">
                <a:latin typeface="+mn-ea"/>
              </a:rPr>
              <a:t>个，涉及研究生</a:t>
            </a:r>
            <a:r>
              <a:rPr lang="en-US" altLang="zh-CN" sz="2000" b="1" dirty="0">
                <a:latin typeface="+mn-ea"/>
              </a:rPr>
              <a:t>18562</a:t>
            </a:r>
            <a:r>
              <a:rPr lang="zh-CN" altLang="en-US" sz="2000" dirty="0">
                <a:latin typeface="+mn-ea"/>
              </a:rPr>
              <a:t>人次，发放酬金</a:t>
            </a:r>
            <a:r>
              <a:rPr lang="en-US" altLang="zh-CN" sz="2000" b="1" dirty="0">
                <a:latin typeface="+mn-ea"/>
              </a:rPr>
              <a:t>1196</a:t>
            </a:r>
            <a:r>
              <a:rPr lang="zh-CN" altLang="en-US" sz="2000" b="1" dirty="0">
                <a:latin typeface="+mn-ea"/>
              </a:rPr>
              <a:t>万</a:t>
            </a:r>
            <a:r>
              <a:rPr lang="zh-CN" altLang="en-US" sz="2000" dirty="0">
                <a:latin typeface="+mn-ea"/>
              </a:rPr>
              <a:t>元。</a:t>
            </a:r>
          </a:p>
        </p:txBody>
      </p:sp>
      <p:sp>
        <p:nvSpPr>
          <p:cNvPr id="8" name="矩形 7"/>
          <p:cNvSpPr/>
          <p:nvPr/>
        </p:nvSpPr>
        <p:spPr>
          <a:xfrm>
            <a:off x="2622810" y="3240603"/>
            <a:ext cx="4828914" cy="553998"/>
          </a:xfrm>
          <a:prstGeom prst="rect">
            <a:avLst/>
          </a:prstGeom>
        </p:spPr>
        <p:txBody>
          <a:bodyPr wrap="square">
            <a:spAutoFit/>
          </a:bodyPr>
          <a:lstStyle/>
          <a:p>
            <a:pPr>
              <a:lnSpc>
                <a:spcPct val="150000"/>
              </a:lnSpc>
              <a:defRPr/>
            </a:pPr>
            <a:r>
              <a:rPr lang="zh-CN" altLang="en-US" sz="2000" dirty="0">
                <a:latin typeface="+mn-ea"/>
              </a:rPr>
              <a:t>提供岗位</a:t>
            </a:r>
            <a:r>
              <a:rPr lang="en-US" altLang="zh-CN" sz="2000" b="1" dirty="0">
                <a:latin typeface="+mn-ea"/>
              </a:rPr>
              <a:t>4312</a:t>
            </a:r>
            <a:r>
              <a:rPr lang="zh-CN" altLang="en-US" sz="2000" dirty="0">
                <a:latin typeface="+mn-ea"/>
              </a:rPr>
              <a:t>个，发放酬金</a:t>
            </a:r>
            <a:r>
              <a:rPr lang="en-US" altLang="zh-CN" sz="2000" b="1" dirty="0">
                <a:latin typeface="+mn-ea"/>
              </a:rPr>
              <a:t>1020</a:t>
            </a:r>
            <a:r>
              <a:rPr lang="zh-CN" altLang="zh-CN" sz="2000" b="1" dirty="0">
                <a:latin typeface="+mn-ea"/>
              </a:rPr>
              <a:t>万</a:t>
            </a:r>
            <a:r>
              <a:rPr lang="zh-CN" altLang="zh-CN" sz="2000" dirty="0">
                <a:latin typeface="+mn-ea"/>
              </a:rPr>
              <a:t>元。</a:t>
            </a:r>
          </a:p>
        </p:txBody>
      </p:sp>
    </p:spTree>
    <p:extLst>
      <p:ext uri="{BB962C8B-B14F-4D97-AF65-F5344CB8AC3E}">
        <p14:creationId xmlns:p14="http://schemas.microsoft.com/office/powerpoint/2010/main" val="406783653"/>
      </p:ext>
    </p:extLst>
  </p:cSld>
  <p:clrMapOvr>
    <a:masterClrMapping/>
  </p:clrMapOvr>
  <p:transition spd="med">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p:cNvPicPr>
          <p:nvPr/>
        </p:nvPicPr>
        <p:blipFill rotWithShape="1">
          <a:blip r:embed="rId2">
            <a:grayscl/>
            <a:extLst>
              <a:ext uri="{BEBA8EAE-BF5A-486C-A8C5-ECC9F3942E4B}">
                <a14:imgProps xmlns:a14="http://schemas.microsoft.com/office/drawing/2010/main">
                  <a14:imgLayer r:embed="rId3">
                    <a14:imgEffect>
                      <a14:brightnessContrast bright="-20000" contrast="40000"/>
                    </a14:imgEffect>
                  </a14:imgLayer>
                </a14:imgProps>
              </a:ext>
            </a:extLst>
          </a:blip>
          <a:srcRect l="11875" t="12064" r="11875"/>
          <a:stretch/>
        </p:blipFill>
        <p:spPr>
          <a:xfrm rot="10800000">
            <a:off x="1944000" y="2169000"/>
            <a:ext cx="7200000" cy="2520000"/>
          </a:xfrm>
          <a:prstGeom prst="rect">
            <a:avLst/>
          </a:prstGeom>
        </p:spPr>
      </p:pic>
      <p:sp>
        <p:nvSpPr>
          <p:cNvPr id="11" name="文本框 10"/>
          <p:cNvSpPr txBox="1"/>
          <p:nvPr/>
        </p:nvSpPr>
        <p:spPr>
          <a:xfrm>
            <a:off x="2745859" y="2514334"/>
            <a:ext cx="1826141" cy="584775"/>
          </a:xfrm>
          <a:prstGeom prst="rect">
            <a:avLst/>
          </a:prstGeom>
          <a:noFill/>
        </p:spPr>
        <p:txBody>
          <a:bodyPr wrap="none" rtlCol="0">
            <a:spAutoFit/>
          </a:bodyPr>
          <a:lstStyle/>
          <a:p>
            <a:r>
              <a:rPr lang="zh-CN" altLang="en-US" sz="3200" dirty="0">
                <a:solidFill>
                  <a:schemeClr val="bg1"/>
                </a:solidFill>
              </a:rPr>
              <a:t>第二部分</a:t>
            </a:r>
          </a:p>
        </p:txBody>
      </p:sp>
      <p:sp>
        <p:nvSpPr>
          <p:cNvPr id="12" name="文本框 11"/>
          <p:cNvSpPr txBox="1"/>
          <p:nvPr/>
        </p:nvSpPr>
        <p:spPr>
          <a:xfrm>
            <a:off x="1944000" y="3444443"/>
            <a:ext cx="7200000" cy="769441"/>
          </a:xfrm>
          <a:prstGeom prst="rect">
            <a:avLst/>
          </a:prstGeom>
          <a:noFill/>
        </p:spPr>
        <p:txBody>
          <a:bodyPr wrap="square" rtlCol="0">
            <a:spAutoFit/>
          </a:bodyPr>
          <a:lstStyle/>
          <a:p>
            <a:pPr algn="ctr"/>
            <a:r>
              <a:rPr kumimoji="1" lang="zh-CN" altLang="en-US" sz="4400" dirty="0">
                <a:solidFill>
                  <a:schemeClr val="bg1"/>
                </a:solidFill>
              </a:rPr>
              <a:t>各模块内容与流程</a:t>
            </a:r>
          </a:p>
        </p:txBody>
      </p:sp>
    </p:spTree>
    <p:extLst>
      <p:ext uri="{BB962C8B-B14F-4D97-AF65-F5344CB8AC3E}">
        <p14:creationId xmlns:p14="http://schemas.microsoft.com/office/powerpoint/2010/main" val="1025533459"/>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644682" y="1989138"/>
            <a:ext cx="3839395" cy="551815"/>
            <a:chOff x="2802338" y="1822800"/>
            <a:chExt cx="3839395" cy="551815"/>
          </a:xfrm>
        </p:grpSpPr>
        <p:sp>
          <p:nvSpPr>
            <p:cNvPr id="2" name="矩形 1"/>
            <p:cNvSpPr/>
            <p:nvPr/>
          </p:nvSpPr>
          <p:spPr>
            <a:xfrm>
              <a:off x="2802338" y="1822801"/>
              <a:ext cx="899854" cy="5232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1</a:t>
              </a:r>
              <a:endParaRPr lang="zh-CN" altLang="en-US" sz="2400" dirty="0">
                <a:solidFill>
                  <a:schemeClr val="bg1"/>
                </a:solidFill>
              </a:endParaRPr>
            </a:p>
          </p:txBody>
        </p:sp>
        <p:sp>
          <p:nvSpPr>
            <p:cNvPr id="3" name="文本框 2"/>
            <p:cNvSpPr txBox="1"/>
            <p:nvPr/>
          </p:nvSpPr>
          <p:spPr>
            <a:xfrm>
              <a:off x="4302631" y="1822800"/>
              <a:ext cx="2339102" cy="551815"/>
            </a:xfrm>
            <a:prstGeom prst="rect">
              <a:avLst/>
            </a:prstGeom>
            <a:noFill/>
          </p:spPr>
          <p:txBody>
            <a:bodyPr wrap="square" rtlCol="0">
              <a:spAutoFit/>
            </a:bodyPr>
            <a:lstStyle/>
            <a:p>
              <a:pPr algn="ctr"/>
              <a:r>
                <a:rPr kumimoji="1" lang="en-US" altLang="zh-CN" sz="2800" dirty="0"/>
                <a:t>“</a:t>
              </a:r>
              <a:r>
                <a:rPr kumimoji="1" lang="zh-CN" altLang="en-US" sz="2800" dirty="0"/>
                <a:t>三助</a:t>
              </a:r>
              <a:r>
                <a:rPr kumimoji="1" lang="en-US" altLang="zh-CN" sz="2800" dirty="0"/>
                <a:t>”</a:t>
              </a:r>
              <a:r>
                <a:rPr kumimoji="1" lang="zh-CN" altLang="en-US" sz="2800" dirty="0"/>
                <a:t>体系</a:t>
              </a:r>
            </a:p>
          </p:txBody>
        </p:sp>
      </p:grpSp>
      <p:grpSp>
        <p:nvGrpSpPr>
          <p:cNvPr id="29" name="组合 28"/>
          <p:cNvGrpSpPr/>
          <p:nvPr/>
        </p:nvGrpSpPr>
        <p:grpSpPr>
          <a:xfrm>
            <a:off x="2647133" y="3165561"/>
            <a:ext cx="3842024" cy="523220"/>
            <a:chOff x="2799709" y="4272160"/>
            <a:chExt cx="3842024" cy="523220"/>
          </a:xfrm>
        </p:grpSpPr>
        <p:sp>
          <p:nvSpPr>
            <p:cNvPr id="19" name="文本框 18"/>
            <p:cNvSpPr txBox="1"/>
            <p:nvPr/>
          </p:nvSpPr>
          <p:spPr>
            <a:xfrm>
              <a:off x="4302631" y="4272160"/>
              <a:ext cx="2339102" cy="523220"/>
            </a:xfrm>
            <a:prstGeom prst="rect">
              <a:avLst/>
            </a:prstGeom>
            <a:noFill/>
          </p:spPr>
          <p:txBody>
            <a:bodyPr wrap="square" rtlCol="0">
              <a:spAutoFit/>
            </a:bodyPr>
            <a:lstStyle/>
            <a:p>
              <a:pPr algn="ctr"/>
              <a:r>
                <a:rPr kumimoji="1" lang="zh-CN" altLang="en-US" sz="2800" dirty="0"/>
                <a:t>家教</a:t>
              </a:r>
            </a:p>
          </p:txBody>
        </p:sp>
        <p:sp>
          <p:nvSpPr>
            <p:cNvPr id="24" name="矩形 23"/>
            <p:cNvSpPr/>
            <p:nvPr/>
          </p:nvSpPr>
          <p:spPr>
            <a:xfrm>
              <a:off x="2799709" y="4272161"/>
              <a:ext cx="899854" cy="52321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2</a:t>
              </a:r>
            </a:p>
          </p:txBody>
        </p:sp>
      </p:grpSp>
      <p:grpSp>
        <p:nvGrpSpPr>
          <p:cNvPr id="30" name="组合 29"/>
          <p:cNvGrpSpPr/>
          <p:nvPr/>
        </p:nvGrpSpPr>
        <p:grpSpPr>
          <a:xfrm>
            <a:off x="2647133" y="4324148"/>
            <a:ext cx="3842024" cy="523220"/>
            <a:chOff x="2799709" y="5101761"/>
            <a:chExt cx="3842024" cy="523220"/>
          </a:xfrm>
        </p:grpSpPr>
        <p:sp>
          <p:nvSpPr>
            <p:cNvPr id="21" name="文本框 20"/>
            <p:cNvSpPr txBox="1"/>
            <p:nvPr/>
          </p:nvSpPr>
          <p:spPr>
            <a:xfrm>
              <a:off x="4302631" y="5101761"/>
              <a:ext cx="2339102" cy="523220"/>
            </a:xfrm>
            <a:prstGeom prst="rect">
              <a:avLst/>
            </a:prstGeom>
            <a:noFill/>
          </p:spPr>
          <p:txBody>
            <a:bodyPr wrap="none" rtlCol="0">
              <a:spAutoFit/>
            </a:bodyPr>
            <a:lstStyle/>
            <a:p>
              <a:pPr algn="ctr"/>
              <a:r>
                <a:rPr kumimoji="1" lang="zh-CN" altLang="en-US" sz="2800" dirty="0"/>
                <a:t>校外勤工助学</a:t>
              </a:r>
            </a:p>
          </p:txBody>
        </p:sp>
        <p:sp>
          <p:nvSpPr>
            <p:cNvPr id="25" name="矩形 24"/>
            <p:cNvSpPr/>
            <p:nvPr/>
          </p:nvSpPr>
          <p:spPr>
            <a:xfrm>
              <a:off x="2799709" y="5101762"/>
              <a:ext cx="899854" cy="5232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3</a:t>
              </a:r>
            </a:p>
          </p:txBody>
        </p:sp>
      </p:grpSp>
    </p:spTree>
    <p:extLst>
      <p:ext uri="{BB962C8B-B14F-4D97-AF65-F5344CB8AC3E}">
        <p14:creationId xmlns:p14="http://schemas.microsoft.com/office/powerpoint/2010/main" val="2513032802"/>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lum bright="30000" contrast="-30000"/>
          </a:blip>
          <a:srcRect l="2976" t="5510" r="37231" b="4520"/>
          <a:stretch>
            <a:fillRect/>
          </a:stretch>
        </p:blipFill>
        <p:spPr>
          <a:xfrm>
            <a:off x="-17145" y="888365"/>
            <a:ext cx="5224780" cy="5807857"/>
          </a:xfrm>
          <a:prstGeom prst="rect">
            <a:avLst/>
          </a:prstGeom>
        </p:spPr>
      </p:pic>
      <p:sp>
        <p:nvSpPr>
          <p:cNvPr id="7" name="Rectangle 16"/>
          <p:cNvSpPr/>
          <p:nvPr/>
        </p:nvSpPr>
        <p:spPr>
          <a:xfrm>
            <a:off x="804922" y="4772882"/>
            <a:ext cx="4402472" cy="701380"/>
          </a:xfrm>
          <a:prstGeom prst="rect">
            <a:avLst/>
          </a:prstGeom>
          <a:solidFill>
            <a:srgbClr val="00435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15" tIns="32108" rIns="64215" bIns="32108" numCol="1" spcCol="0" rtlCol="0" fromWordArt="0" anchor="ctr" anchorCtr="0" forceAA="0" compatLnSpc="1">
            <a:noAutofit/>
          </a:bodyPr>
          <a:lstStyle/>
          <a:p>
            <a:pPr algn="ctr" defTabSz="641985"/>
            <a:r>
              <a:rPr lang="en-US" altLang="zh-CN" sz="2810" kern="0" dirty="0">
                <a:solidFill>
                  <a:schemeClr val="bg1"/>
                </a:solidFill>
              </a:rPr>
              <a:t>“</a:t>
            </a:r>
            <a:r>
              <a:rPr lang="zh-CN" altLang="en-US" sz="2810" kern="0" dirty="0">
                <a:solidFill>
                  <a:schemeClr val="bg1"/>
                </a:solidFill>
              </a:rPr>
              <a:t>三助</a:t>
            </a:r>
            <a:r>
              <a:rPr lang="en-US" altLang="zh-CN" sz="2810" kern="0" dirty="0">
                <a:solidFill>
                  <a:schemeClr val="bg1"/>
                </a:solidFill>
              </a:rPr>
              <a:t>”</a:t>
            </a:r>
            <a:r>
              <a:rPr lang="zh-CN" altLang="en-US" sz="2810" kern="0" dirty="0">
                <a:solidFill>
                  <a:schemeClr val="bg1"/>
                </a:solidFill>
              </a:rPr>
              <a:t>体系</a:t>
            </a:r>
          </a:p>
        </p:txBody>
      </p:sp>
      <p:sp>
        <p:nvSpPr>
          <p:cNvPr id="100" name="文本框 99"/>
          <p:cNvSpPr txBox="1"/>
          <p:nvPr/>
        </p:nvSpPr>
        <p:spPr>
          <a:xfrm>
            <a:off x="5573712" y="2076584"/>
            <a:ext cx="3254375" cy="3046988"/>
          </a:xfrm>
          <a:prstGeom prst="rect">
            <a:avLst/>
          </a:prstGeom>
          <a:noFill/>
          <a:ln w="9525">
            <a:noFill/>
          </a:ln>
        </p:spPr>
        <p:txBody>
          <a:bodyPr wrap="square">
            <a:spAutoFit/>
          </a:bodyPr>
          <a:lstStyle/>
          <a:p>
            <a:pPr marL="0" indent="304800" algn="l"/>
            <a:r>
              <a:rPr lang="en-US" altLang="zh-CN" sz="2400" dirty="0">
                <a:latin typeface="微软雅黑" panose="020B0503020204020204" pitchFamily="34" charset="-122"/>
                <a:ea typeface="微软雅黑" panose="020B0503020204020204" pitchFamily="34" charset="-122"/>
                <a:cs typeface="等线" charset="0"/>
                <a:sym typeface="+mn-ea"/>
              </a:rPr>
              <a:t>-</a:t>
            </a:r>
            <a:r>
              <a:rPr lang="zh-CN" altLang="en-US" sz="2400" dirty="0">
                <a:latin typeface="微软雅黑" panose="020B0503020204020204" pitchFamily="34" charset="-122"/>
                <a:ea typeface="微软雅黑" panose="020B0503020204020204" pitchFamily="34" charset="-122"/>
                <a:cs typeface="等线" charset="0"/>
                <a:sym typeface="+mn-ea"/>
              </a:rPr>
              <a:t>管理助理（助管）</a:t>
            </a:r>
            <a:endParaRPr lang="zh-CN" altLang="en-US" sz="2400" b="0" u="none" dirty="0">
              <a:latin typeface="微软雅黑" panose="020B0503020204020204" pitchFamily="34" charset="-122"/>
              <a:ea typeface="微软雅黑" panose="020B0503020204020204" pitchFamily="34" charset="-122"/>
              <a:cs typeface="等线" charset="0"/>
            </a:endParaRPr>
          </a:p>
          <a:p>
            <a:pPr marL="0" indent="304800" algn="l"/>
            <a:r>
              <a:rPr lang="en-US" altLang="zh-CN" sz="2400" b="0" u="none" dirty="0">
                <a:latin typeface="微软雅黑" panose="020B0503020204020204" pitchFamily="34" charset="-122"/>
                <a:ea typeface="微软雅黑" panose="020B0503020204020204" pitchFamily="34" charset="-122"/>
                <a:cs typeface="等线" charset="0"/>
              </a:rPr>
              <a:t>-</a:t>
            </a:r>
            <a:r>
              <a:rPr lang="zh-CN" altLang="en-US" sz="2400" b="0" u="none" dirty="0">
                <a:latin typeface="微软雅黑" panose="020B0503020204020204" pitchFamily="34" charset="-122"/>
                <a:ea typeface="微软雅黑" panose="020B0503020204020204" pitchFamily="34" charset="-122"/>
                <a:cs typeface="等线" charset="0"/>
              </a:rPr>
              <a:t>教学助理（助教）</a:t>
            </a:r>
          </a:p>
          <a:p>
            <a:pPr marL="0" indent="304800" algn="l"/>
            <a:r>
              <a:rPr lang="en-US" altLang="zh-CN" sz="2400" b="0" u="none" dirty="0">
                <a:latin typeface="微软雅黑" panose="020B0503020204020204" pitchFamily="34" charset="-122"/>
                <a:ea typeface="微软雅黑" panose="020B0503020204020204" pitchFamily="34" charset="-122"/>
                <a:cs typeface="等线" charset="0"/>
              </a:rPr>
              <a:t>-</a:t>
            </a:r>
            <a:r>
              <a:rPr lang="zh-CN" altLang="en-US" sz="2400" b="0" u="none" dirty="0">
                <a:latin typeface="微软雅黑" panose="020B0503020204020204" pitchFamily="34" charset="-122"/>
                <a:ea typeface="微软雅黑" panose="020B0503020204020204" pitchFamily="34" charset="-122"/>
                <a:cs typeface="等线" charset="0"/>
              </a:rPr>
              <a:t>研究助理（助研）</a:t>
            </a:r>
          </a:p>
          <a:p>
            <a:pPr marL="0" indent="304800" algn="l"/>
            <a:endParaRPr lang="zh-CN" altLang="en-US" sz="2400" b="0" u="none" dirty="0">
              <a:latin typeface="微软雅黑" panose="020B0503020204020204" pitchFamily="34" charset="-122"/>
              <a:ea typeface="微软雅黑" panose="020B0503020204020204" pitchFamily="34" charset="-122"/>
              <a:cs typeface="等线" charset="0"/>
            </a:endParaRPr>
          </a:p>
          <a:p>
            <a:pPr marL="0" indent="304800" algn="l"/>
            <a:r>
              <a:rPr lang="zh-CN" altLang="en-US" sz="2400" b="0" u="none" dirty="0">
                <a:latin typeface="微软雅黑" panose="020B0503020204020204" pitchFamily="34" charset="-122"/>
                <a:ea typeface="微软雅黑" panose="020B0503020204020204" pitchFamily="34" charset="-122"/>
                <a:cs typeface="等线" charset="0"/>
              </a:rPr>
              <a:t>研究生通过承担“三助”岗位工作，得到培养和锻炼，同时获得学费资助和岗位津贴。</a:t>
            </a:r>
          </a:p>
        </p:txBody>
      </p:sp>
    </p:spTree>
    <p:extLst>
      <p:ext uri="{BB962C8B-B14F-4D97-AF65-F5344CB8AC3E}">
        <p14:creationId xmlns:p14="http://schemas.microsoft.com/office/powerpoint/2010/main" val="2023727754"/>
      </p:ext>
    </p:extLst>
  </p:cSld>
  <p:clrMapOvr>
    <a:masterClrMapping/>
  </p:clrMapOvr>
  <p:transition spd="med">
    <p:push dir="u"/>
  </p:transition>
</p:sld>
</file>

<file path=ppt/theme/theme1.xml><?xml version="1.0" encoding="utf-8"?>
<a:theme xmlns:a="http://schemas.openxmlformats.org/drawingml/2006/main" name="模板页面">
  <a:themeElements>
    <a:clrScheme name="自定义 2">
      <a:dk1>
        <a:sysClr val="windowText" lastClr="000000"/>
      </a:dk1>
      <a:lt1>
        <a:sysClr val="window" lastClr="FFFFFF"/>
      </a:lt1>
      <a:dk2>
        <a:srgbClr val="44546A"/>
      </a:dk2>
      <a:lt2>
        <a:srgbClr val="E7E6E6"/>
      </a:lt2>
      <a:accent1>
        <a:srgbClr val="0859B7"/>
      </a:accent1>
      <a:accent2>
        <a:srgbClr val="C86B2D"/>
      </a:accent2>
      <a:accent3>
        <a:srgbClr val="7B7B7B"/>
      </a:accent3>
      <a:accent4>
        <a:srgbClr val="D9A526"/>
      </a:accent4>
      <a:accent5>
        <a:srgbClr val="05296A"/>
      </a:accent5>
      <a:accent6>
        <a:srgbClr val="455B3B"/>
      </a:accent6>
      <a:hlink>
        <a:srgbClr val="0563C1"/>
      </a:hlink>
      <a:folHlink>
        <a:srgbClr val="954F72"/>
      </a:folHlink>
    </a:clrScheme>
    <a:fontScheme name="自定义 3">
      <a:majorFont>
        <a:latin typeface="Segoe UI Semibold"/>
        <a:ea typeface="微软雅黑 Light"/>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0.xml><?xml version="1.0" encoding="utf-8"?>
<Control xmlns="http://schemas.microsoft.com/VisualStudio/2011/storyboarding/control">
  <Id Name="System.Storyboarding.WindowsAppIcons.Left" Revision="1" Stencil="System.Storyboarding.WindowsAppIcons" StencilVersion="0.1"/>
</Control>
</file>

<file path=customXml/item2.xml><?xml version="1.0" encoding="utf-8"?>
<Control xmlns="http://schemas.microsoft.com/VisualStudio/2011/storyboarding/control">
  <Id Name="86d18ddc-1a39-444c-a22f-3ed2f6b9baa1" Revision="1" Stencil="System.MyShapes" StencilVersion="1.0"/>
</Control>
</file>

<file path=customXml/item3.xml><?xml version="1.0" encoding="utf-8"?>
<Control xmlns="http://schemas.microsoft.com/VisualStudio/2011/storyboarding/control">
  <Id Name="System.Storyboarding.WindowsAppIcons.Left" Revision="1" Stencil="System.Storyboarding.WindowsAppIcons" StencilVersion="0.1"/>
</Control>
</file>

<file path=customXml/item4.xml><?xml version="1.0" encoding="utf-8"?>
<Control xmlns="http://schemas.microsoft.com/VisualStudio/2011/storyboarding/control">
  <Id Name="System.Storyboarding.WindowsAppIcons.Left" Revision="1" Stencil="System.Storyboarding.WindowsAppIcons" StencilVersion="0.1"/>
</Control>
</file>

<file path=customXml/item5.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7.xml><?xml version="1.0" encoding="utf-8"?>
<Control xmlns="http://schemas.microsoft.com/VisualStudio/2011/storyboarding/control">
  <Id Name="System.Storyboarding.WindowsAppIcons.Left" Revision="1" Stencil="System.Storyboarding.WindowsAppIcons" StencilVersion="0.1"/>
</Control>
</file>

<file path=customXml/item8.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9.xml><?xml version="1.0" encoding="utf-8"?>
<Control xmlns="http://schemas.microsoft.com/VisualStudio/2011/storyboarding/control">
  <Id Name="202b8ef7-7a65-49e5-99da-415efd120087" Revision="1" Stencil="System.MyShapes" StencilVersion="1.0"/>
</Control>
</file>

<file path=customXml/itemProps1.xml><?xml version="1.0" encoding="utf-8"?>
<ds:datastoreItem xmlns:ds="http://schemas.openxmlformats.org/officeDocument/2006/customXml" ds:itemID="{0C589F49-A6C4-4D4F-8428-12607AC9657F}">
  <ds:schemaRefs>
    <ds:schemaRef ds:uri="http://schemas.microsoft.com/VisualStudio/2011/storyboarding/control"/>
  </ds:schemaRefs>
</ds:datastoreItem>
</file>

<file path=customXml/itemProps10.xml><?xml version="1.0" encoding="utf-8"?>
<ds:datastoreItem xmlns:ds="http://schemas.openxmlformats.org/officeDocument/2006/customXml" ds:itemID="{817A815E-1A07-7746-ADB9-0DE73F707A04}">
  <ds:schemaRefs>
    <ds:schemaRef ds:uri="http://schemas.microsoft.com/VisualStudio/2011/storyboarding/control"/>
  </ds:schemaRefs>
</ds:datastoreItem>
</file>

<file path=customXml/itemProps2.xml><?xml version="1.0" encoding="utf-8"?>
<ds:datastoreItem xmlns:ds="http://schemas.openxmlformats.org/officeDocument/2006/customXml" ds:itemID="{95105487-1E6D-2949-BC70-E2BEE383452B}">
  <ds:schemaRefs>
    <ds:schemaRef ds:uri="http://schemas.microsoft.com/VisualStudio/2011/storyboarding/control"/>
  </ds:schemaRefs>
</ds:datastoreItem>
</file>

<file path=customXml/itemProps3.xml><?xml version="1.0" encoding="utf-8"?>
<ds:datastoreItem xmlns:ds="http://schemas.openxmlformats.org/officeDocument/2006/customXml" ds:itemID="{326224E7-8E59-EC46-BDF4-381B4EAC4862}">
  <ds:schemaRefs>
    <ds:schemaRef ds:uri="http://schemas.microsoft.com/VisualStudio/2011/storyboarding/control"/>
  </ds:schemaRefs>
</ds:datastoreItem>
</file>

<file path=customXml/itemProps4.xml><?xml version="1.0" encoding="utf-8"?>
<ds:datastoreItem xmlns:ds="http://schemas.openxmlformats.org/officeDocument/2006/customXml" ds:itemID="{321D9D19-57DB-1744-BCF7-1326694865E4}">
  <ds:schemaRefs>
    <ds:schemaRef ds:uri="http://schemas.microsoft.com/VisualStudio/2011/storyboarding/control"/>
  </ds:schemaRefs>
</ds:datastoreItem>
</file>

<file path=customXml/itemProps5.xml><?xml version="1.0" encoding="utf-8"?>
<ds:datastoreItem xmlns:ds="http://schemas.openxmlformats.org/officeDocument/2006/customXml" ds:itemID="{81BFD432-A269-0547-8A8F-0CDAD6753252}">
  <ds:schemaRefs>
    <ds:schemaRef ds:uri="http://schemas.microsoft.com/VisualStudio/2011/storyboarding/control"/>
  </ds:schemaRefs>
</ds:datastoreItem>
</file>

<file path=customXml/itemProps6.xml><?xml version="1.0" encoding="utf-8"?>
<ds:datastoreItem xmlns:ds="http://schemas.openxmlformats.org/officeDocument/2006/customXml" ds:itemID="{3FC1F043-EF7A-3F4A-A43F-0CC29BC70A1D}">
  <ds:schemaRefs>
    <ds:schemaRef ds:uri="http://schemas.microsoft.com/VisualStudio/2011/storyboarding/control"/>
  </ds:schemaRefs>
</ds:datastoreItem>
</file>

<file path=customXml/itemProps7.xml><?xml version="1.0" encoding="utf-8"?>
<ds:datastoreItem xmlns:ds="http://schemas.openxmlformats.org/officeDocument/2006/customXml" ds:itemID="{D0A9A156-47C8-CC43-B689-CC883AF33780}">
  <ds:schemaRefs>
    <ds:schemaRef ds:uri="http://schemas.microsoft.com/VisualStudio/2011/storyboarding/control"/>
  </ds:schemaRefs>
</ds:datastoreItem>
</file>

<file path=customXml/itemProps8.xml><?xml version="1.0" encoding="utf-8"?>
<ds:datastoreItem xmlns:ds="http://schemas.openxmlformats.org/officeDocument/2006/customXml" ds:itemID="{C0A17856-3609-4848-A90E-1BBD75CFC366}">
  <ds:schemaRefs>
    <ds:schemaRef ds:uri="http://schemas.microsoft.com/VisualStudio/2011/storyboarding/control"/>
  </ds:schemaRefs>
</ds:datastoreItem>
</file>

<file path=customXml/itemProps9.xml><?xml version="1.0" encoding="utf-8"?>
<ds:datastoreItem xmlns:ds="http://schemas.openxmlformats.org/officeDocument/2006/customXml" ds:itemID="{4E3BE097-748D-884D-AB8E-CC3681CB8DD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1545</TotalTime>
  <Words>2211</Words>
  <Application>Microsoft Office PowerPoint</Application>
  <PresentationFormat>On-screen Show (4:3)</PresentationFormat>
  <Paragraphs>390</Paragraphs>
  <Slides>43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宋体</vt:lpstr>
      <vt:lpstr>微软雅黑</vt:lpstr>
      <vt:lpstr>微软雅黑 Light</vt:lpstr>
      <vt:lpstr>等线</vt:lpstr>
      <vt:lpstr>Arial</vt:lpstr>
      <vt:lpstr>Segoe UI</vt:lpstr>
      <vt:lpstr>Segoe UI Light</vt:lpstr>
      <vt:lpstr>Segoe UI Semibold</vt:lpstr>
      <vt:lpstr>Times New Roman</vt:lpstr>
      <vt:lpstr>模板页面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zhou haiqiong90</cp:lastModifiedBy>
  <cp:revision>145</cp:revision>
  <dcterms:created xsi:type="dcterms:W3CDTF">2015-08-18T02:51:41Z</dcterms:created>
  <dcterms:modified xsi:type="dcterms:W3CDTF">2016-06-01T05:16:17Z</dcterms:modified>
  <cp:category/>
</cp:coreProperties>
</file>